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50" r:id="rId2"/>
    <p:sldId id="3451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m-botschaft.com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E2DB-92BD-4094-9DF3-A251F11A2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3B11F-7C69-4925-9291-91A640AE2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BCF1-F614-4DE3-90E6-C99AD712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6E98-2ACE-4883-B563-F0EBFE2BBC69}" type="datetimeFigureOut">
              <a:rPr lang="en-CA" smtClean="0"/>
              <a:t>2022-02-11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9F591-7A4D-47B4-9F6C-E7771B9E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B7A26-E114-4636-BCCB-AB155180A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FDF-5C4A-4CC4-8D5F-F21F2D7E587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96029-2D8A-4261-8B82-B6F969E329B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C3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07F75F-6323-46F2-A528-33FA6A7AD1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5" t="9634" r="68167" b="11603"/>
          <a:stretch/>
        </p:blipFill>
        <p:spPr>
          <a:xfrm>
            <a:off x="4652642" y="975543"/>
            <a:ext cx="2962915" cy="456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1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5FC48-A24C-4962-AB95-9FB3B73E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D828A-ED32-426A-B945-513317E2C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1F051-9AAC-4629-A12B-865A83F16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5A722-992E-482F-BBDE-E13D54D0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6E98-2ACE-4883-B563-F0EBFE2BBC69}" type="datetimeFigureOut">
              <a:rPr lang="en-CA" smtClean="0"/>
              <a:t>2022-02-11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9A503-3F80-4281-BC5C-BFEF6807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A43D3-DE1B-45A7-AC10-E7E9B0BA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FDF-5C4A-4CC4-8D5F-F21F2D7E58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681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9B96-7E8E-41E4-8B3F-9DED598C1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58C96-FE95-4194-A058-02B227288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3B9E2-B460-4D54-92DB-D29E96DDE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A0677-F87D-410B-81E7-AE7C2136D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648C94-1677-48AB-99E0-E202B9327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DFD40-8992-4F0A-AE8A-F3C5A1F2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6E98-2ACE-4883-B563-F0EBFE2BBC69}" type="datetimeFigureOut">
              <a:rPr lang="en-CA" smtClean="0"/>
              <a:t>2022-02-11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4B478-7C8A-4FB1-B1BD-3CC7AB03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EB92D0-ABB6-4015-843D-19C310E65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FDF-5C4A-4CC4-8D5F-F21F2D7E58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7140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7FC7-6805-4DB1-A91C-A6A08E76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AC1ADC-B3D0-40B6-BCA2-86DCC468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6E98-2ACE-4883-B563-F0EBFE2BBC69}" type="datetimeFigureOut">
              <a:rPr lang="en-CA" smtClean="0"/>
              <a:t>2022-02-11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25789-A9CF-4C1E-AC63-A084C62B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9CD9CE-E361-431C-8998-BB0ED868F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FDF-5C4A-4CC4-8D5F-F21F2D7E58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6178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D624E-28A0-4741-BA9F-3EE663027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6E98-2ACE-4883-B563-F0EBFE2BBC69}" type="datetimeFigureOut">
              <a:rPr lang="en-CA" smtClean="0"/>
              <a:t>2022-02-11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1B27A-8C59-4BEB-8868-0E02F468D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696BB-D6FF-4A93-B624-67D8B790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FDF-5C4A-4CC4-8D5F-F21F2D7E58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2227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91F5A-88CE-4DEB-A1E6-41EA0AAD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7ED34-926A-4E4B-9891-DF0013A97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0E779-0CD5-4931-A732-CD28DCCB2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222F7-870A-4B61-BDE6-D9D8E2408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6E98-2ACE-4883-B563-F0EBFE2BBC69}" type="datetimeFigureOut">
              <a:rPr lang="en-CA" smtClean="0"/>
              <a:t>2022-02-11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D82FA9-ECC3-487F-BFE7-01FCC13CE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A2ABD-1E87-47DE-BCAA-77D9D4FC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FDF-5C4A-4CC4-8D5F-F21F2D7E58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677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C0756-FC26-4386-84D7-EC5FCC899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670A7-4A22-46AF-A660-086AF1745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B2A3E-C601-4CAA-9071-56D5621F7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BE2BE-DB4A-41D2-9390-606204FE8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6E98-2ACE-4883-B563-F0EBFE2BBC69}" type="datetimeFigureOut">
              <a:rPr lang="en-CA" smtClean="0"/>
              <a:t>2022-02-11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51A96-A7DF-4313-A1FF-8EA1C64D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248C7-7321-444D-9CE2-A5703C9B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FDF-5C4A-4CC4-8D5F-F21F2D7E58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4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DC9C-FFEA-4397-A3C4-953BDC82F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2E1FF-F1C0-4A88-B988-433DA5504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D0046-3064-40E7-98BD-21517CF5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6E98-2ACE-4883-B563-F0EBFE2BBC69}" type="datetimeFigureOut">
              <a:rPr lang="en-CA" smtClean="0"/>
              <a:t>2022-02-11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F3588-F156-4543-9A24-535EA373D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E9F58-2931-449F-A243-17B9F1E7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FDF-5C4A-4CC4-8D5F-F21F2D7E58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623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AF2D2B-A04D-4FFC-9736-16560DE3D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6BC16-ABCC-44DD-8085-C1F9F6514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48443-03B3-4783-8E9D-91FADFDD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6E98-2ACE-4883-B563-F0EBFE2BBC69}" type="datetimeFigureOut">
              <a:rPr lang="en-CA" smtClean="0"/>
              <a:t>2022-02-11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F2442-EA3B-4CFD-9E51-1193A2F7F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37AA7-02B7-425C-8608-6419ECEC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FDF-5C4A-4CC4-8D5F-F21F2D7E58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3645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68C8243-B7A6-4843-AEF4-AA84F0E7EA4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72134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Folie" r:id="rId5" imgW="306" imgH="306" progId="TCLayout.ActiveDocument.1">
                  <p:embed/>
                </p:oleObj>
              </mc:Choice>
              <mc:Fallback>
                <p:oleObj name="think-cell Folie" r:id="rId5" imgW="306" imgH="30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68C8243-B7A6-4843-AEF4-AA84F0E7E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5635F88F-1070-4D82-B777-939B5894333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025D8E-F272-442D-8F29-99B390C1A7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sz="4000" dirty="0">
                <a:solidFill>
                  <a:srgbClr val="3F3F3F"/>
                </a:solidFill>
              </a:rPr>
              <a:t>Headline, Calibri Light, 40 </a:t>
            </a:r>
            <a:r>
              <a:rPr lang="en-US" sz="4000" dirty="0" err="1">
                <a:solidFill>
                  <a:srgbClr val="3F3F3F"/>
                </a:solidFill>
              </a:rPr>
              <a:t>pt</a:t>
            </a:r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0B29E9-C313-45C5-A7BD-AB380977A9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Textbox, Calibri Light,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462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8128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C93DE1-6F34-4086-BB32-48D6EA2B9BA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C3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37696-3FF1-49F5-9A39-77729B737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52650"/>
            <a:ext cx="10515600" cy="942975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C27B6-CDB7-402E-A0CC-5E97C110C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38500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C5E0D3-D2C7-4BF9-B947-A6B9B6EF9082}"/>
              </a:ext>
            </a:extLst>
          </p:cNvPr>
          <p:cNvSpPr txBox="1"/>
          <p:nvPr userDrawn="1"/>
        </p:nvSpPr>
        <p:spPr>
          <a:xfrm>
            <a:off x="70432" y="6510338"/>
            <a:ext cx="2672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cap="all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DIE PROJEKTMANAGEMENT BOTSCHAFT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1AE9F-3701-4100-B12D-C37B39271FF4}"/>
              </a:ext>
            </a:extLst>
          </p:cNvPr>
          <p:cNvSpPr txBox="1"/>
          <p:nvPr userDrawn="1"/>
        </p:nvSpPr>
        <p:spPr>
          <a:xfrm>
            <a:off x="10207261" y="6510338"/>
            <a:ext cx="1914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00" cap="all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Next Level Project Skills</a:t>
            </a:r>
          </a:p>
        </p:txBody>
      </p:sp>
    </p:spTree>
    <p:extLst>
      <p:ext uri="{BB962C8B-B14F-4D97-AF65-F5344CB8AC3E}">
        <p14:creationId xmlns:p14="http://schemas.microsoft.com/office/powerpoint/2010/main" val="72334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7696-3FF1-49F5-9A39-77729B737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52650"/>
            <a:ext cx="10515600" cy="942975"/>
          </a:xfrm>
        </p:spPr>
        <p:txBody>
          <a:bodyPr anchor="t"/>
          <a:lstStyle>
            <a:lvl1pPr algn="ctr">
              <a:defRPr sz="6000">
                <a:solidFill>
                  <a:srgbClr val="1C30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C27B6-CDB7-402E-A0CC-5E97C110C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38500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C30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C5E0D3-D2C7-4BF9-B947-A6B9B6EF9082}"/>
              </a:ext>
            </a:extLst>
          </p:cNvPr>
          <p:cNvSpPr txBox="1"/>
          <p:nvPr userDrawn="1"/>
        </p:nvSpPr>
        <p:spPr>
          <a:xfrm>
            <a:off x="70432" y="6510338"/>
            <a:ext cx="2672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cap="all" dirty="0">
                <a:solidFill>
                  <a:srgbClr val="1C30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DIE PROJEKTMANAGEMENT BOTSCHAFT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1AE9F-3701-4100-B12D-C37B39271FF4}"/>
              </a:ext>
            </a:extLst>
          </p:cNvPr>
          <p:cNvSpPr txBox="1"/>
          <p:nvPr userDrawn="1"/>
        </p:nvSpPr>
        <p:spPr>
          <a:xfrm>
            <a:off x="10207261" y="6510338"/>
            <a:ext cx="1914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00" cap="all" dirty="0">
                <a:solidFill>
                  <a:srgbClr val="1C30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Next Level Project Skills</a:t>
            </a:r>
          </a:p>
        </p:txBody>
      </p:sp>
    </p:spTree>
    <p:extLst>
      <p:ext uri="{BB962C8B-B14F-4D97-AF65-F5344CB8AC3E}">
        <p14:creationId xmlns:p14="http://schemas.microsoft.com/office/powerpoint/2010/main" val="83181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C93DE1-6F34-4086-BB32-48D6EA2B9BA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C3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37696-3FF1-49F5-9A39-77729B737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60371"/>
            <a:ext cx="10515600" cy="942975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C27B6-CDB7-402E-A0CC-5E97C110C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46221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55A82E-1274-4EA6-8344-BF9417B8E65D}"/>
              </a:ext>
            </a:extLst>
          </p:cNvPr>
          <p:cNvSpPr txBox="1"/>
          <p:nvPr userDrawn="1"/>
        </p:nvSpPr>
        <p:spPr>
          <a:xfrm>
            <a:off x="70432" y="6510338"/>
            <a:ext cx="3869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cap="all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Podcast: Projektmanagement on </a:t>
            </a:r>
            <a:r>
              <a:rPr lang="de-DE" sz="1000" cap="all" dirty="0" err="1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demand</a:t>
            </a:r>
            <a:r>
              <a:rPr lang="de-DE" sz="1000" cap="all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Folge #38</a:t>
            </a:r>
          </a:p>
        </p:txBody>
      </p:sp>
      <p:sp>
        <p:nvSpPr>
          <p:cNvPr id="9" name="TextBox 8">
            <a:hlinkClick r:id="rId2"/>
            <a:extLst>
              <a:ext uri="{FF2B5EF4-FFF2-40B4-BE49-F238E27FC236}">
                <a16:creationId xmlns:a16="http://schemas.microsoft.com/office/drawing/2014/main" id="{8F3DBCAE-559F-4058-B130-1F33B7290DA2}"/>
              </a:ext>
            </a:extLst>
          </p:cNvPr>
          <p:cNvSpPr txBox="1"/>
          <p:nvPr userDrawn="1"/>
        </p:nvSpPr>
        <p:spPr>
          <a:xfrm>
            <a:off x="10572746" y="6510338"/>
            <a:ext cx="15488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00" cap="none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www.pm-botschaft.com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4A59660-BE7C-41DC-B7D5-29BBC99146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88" b="23067"/>
          <a:stretch/>
        </p:blipFill>
        <p:spPr>
          <a:xfrm>
            <a:off x="11104685" y="101441"/>
            <a:ext cx="844550" cy="95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4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C93DE1-6F34-4086-BB32-48D6EA2B9BA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C3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37696-3FF1-49F5-9A39-77729B737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9283"/>
            <a:ext cx="10515600" cy="1013117"/>
          </a:xfrm>
        </p:spPr>
        <p:txBody>
          <a:bodyPr anchor="t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C27B6-CDB7-402E-A0CC-5E97C110C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2525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C7FE4C-2AE5-4ABE-B65E-E83A6EB61FF9}"/>
              </a:ext>
            </a:extLst>
          </p:cNvPr>
          <p:cNvSpPr txBox="1"/>
          <p:nvPr userDrawn="1"/>
        </p:nvSpPr>
        <p:spPr>
          <a:xfrm>
            <a:off x="70432" y="6510338"/>
            <a:ext cx="2672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cap="all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DIE PROJEKTMANAGEMENT BOTSCHAFT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46166D-FC71-4558-A33F-CDF4F67AA890}"/>
              </a:ext>
            </a:extLst>
          </p:cNvPr>
          <p:cNvSpPr txBox="1"/>
          <p:nvPr userDrawn="1"/>
        </p:nvSpPr>
        <p:spPr>
          <a:xfrm>
            <a:off x="10207261" y="6510338"/>
            <a:ext cx="1914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00" cap="all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Next Level Project Skills</a:t>
            </a:r>
          </a:p>
        </p:txBody>
      </p:sp>
    </p:spTree>
    <p:extLst>
      <p:ext uri="{BB962C8B-B14F-4D97-AF65-F5344CB8AC3E}">
        <p14:creationId xmlns:p14="http://schemas.microsoft.com/office/powerpoint/2010/main" val="342793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7696-3FF1-49F5-9A39-77729B737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C30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C27B6-CDB7-402E-A0CC-5E97C110C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C30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991785DF-E84C-4C99-814F-09560BF08D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3" t="8447" r="68920" b="11723"/>
          <a:stretch/>
        </p:blipFill>
        <p:spPr>
          <a:xfrm>
            <a:off x="10879452" y="378815"/>
            <a:ext cx="905515" cy="144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63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7696-3FF1-49F5-9A39-77729B737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  <a:latin typeface="Modern Love Caps" panose="04070805081001020A01" pitchFamily="8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C27B6-CDB7-402E-A0CC-5E97C110C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Modern Love Caps" panose="04070805081001020A01" pitchFamily="8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134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D4CF8-07A3-4B15-B7FD-25394490F67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C3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B2E20-6DB1-431E-8215-14254C5D3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8E0D2-130A-4258-A84F-49F6E9A6A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CB6E98-2ACE-4883-B563-F0EBFE2BBC69}" type="datetimeFigureOut">
              <a:rPr lang="en-CA" smtClean="0"/>
              <a:pPr/>
              <a:t>2022-02-11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12500-C47D-43FC-8DE6-BA3D285CE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Die Projektmanagement Botschaft – Chris Schiebel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E9480-3974-4C77-96C6-713D2D45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C3FDF-5C4A-4CC4-8D5F-F21F2D7E587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BF94D91-616B-4EE1-9D05-345C04FF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302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B934DF-3C6F-4AC3-AA82-8182BA5F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D3E10-8A5A-49E4-96AA-F0989ECE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9012D-7F4C-4078-BF18-4BFD29045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B6E98-2ACE-4883-B563-F0EBFE2BBC69}" type="datetimeFigureOut">
              <a:rPr lang="en-CA" smtClean="0"/>
              <a:t>2022-02-11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F8951-DB80-4673-852B-C56D5ACB3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Die Projektmanagement Botschaft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20E2D-521F-4544-9EC0-F94DE5D49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C3FDF-5C4A-4CC4-8D5F-F21F2D7E58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93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m-botschaft.com/podcast-29-earned-value-analyse/" TargetMode="External"/><Relationship Id="rId13" Type="http://schemas.openxmlformats.org/officeDocument/2006/relationships/hyperlink" Target="https://pm-botschaft.com/podcast-20-manana-kompetenz/" TargetMode="External"/><Relationship Id="rId3" Type="http://schemas.openxmlformats.org/officeDocument/2006/relationships/hyperlink" Target="https://pm-botschaft.com/podcast-23-psychologie-der-veranderung-teil2/" TargetMode="External"/><Relationship Id="rId7" Type="http://schemas.openxmlformats.org/officeDocument/2006/relationships/hyperlink" Target="https://pm-botschaft.com/podcast-14-schaetzwert-methoden/" TargetMode="External"/><Relationship Id="rId12" Type="http://schemas.openxmlformats.org/officeDocument/2006/relationships/hyperlink" Target="https://pm-botschaft.com/podcast-vii-nachgehakt-besser-fuhren-uber-motive-motivation/" TargetMode="External"/><Relationship Id="rId2" Type="http://schemas.openxmlformats.org/officeDocument/2006/relationships/hyperlink" Target="https://pm-botschaft.com/podcast-12-risikoanalyse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pm-botschaft.com/podcast-17-meilensteine-und-bottlenecks/" TargetMode="External"/><Relationship Id="rId11" Type="http://schemas.openxmlformats.org/officeDocument/2006/relationships/hyperlink" Target="http://podcast-i-nachgehakt-team-spririt/" TargetMode="External"/><Relationship Id="rId5" Type="http://schemas.openxmlformats.org/officeDocument/2006/relationships/hyperlink" Target="https://pm-botschaft.com/podcast-9-zeitplan-frontloading-howto-belastbaren-zeitplan-erstellen/" TargetMode="External"/><Relationship Id="rId10" Type="http://schemas.openxmlformats.org/officeDocument/2006/relationships/hyperlink" Target="https://pm-botschaft.com/podcast-34-die-2-gesichter-der-performance/" TargetMode="External"/><Relationship Id="rId4" Type="http://schemas.openxmlformats.org/officeDocument/2006/relationships/hyperlink" Target="https://open.spotify.com/episode/6xXdCTqSuVu7MYiYvHJcIO?si=ddf230db22aa4fd0" TargetMode="External"/><Relationship Id="rId9" Type="http://schemas.openxmlformats.org/officeDocument/2006/relationships/hyperlink" Target="https://pm-botschaft.com/podcast-19-kommunikation-strukturieren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svg"/><Relationship Id="rId21" Type="http://schemas.openxmlformats.org/officeDocument/2006/relationships/image" Target="../media/image23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5" Type="http://schemas.openxmlformats.org/officeDocument/2006/relationships/image" Target="../media/image27.svg"/><Relationship Id="rId33" Type="http://schemas.openxmlformats.org/officeDocument/2006/relationships/image" Target="../media/image35.sv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sv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23" Type="http://schemas.openxmlformats.org/officeDocument/2006/relationships/image" Target="../media/image25.sv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svg"/><Relationship Id="rId31" Type="http://schemas.openxmlformats.org/officeDocument/2006/relationships/image" Target="../media/image33.sv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svg"/><Relationship Id="rId30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3C7CBB38-C039-4005-A921-D1F70131E4FD}"/>
              </a:ext>
            </a:extLst>
          </p:cNvPr>
          <p:cNvSpPr/>
          <p:nvPr/>
        </p:nvSpPr>
        <p:spPr>
          <a:xfrm>
            <a:off x="4669001" y="1527700"/>
            <a:ext cx="3747910" cy="2316331"/>
          </a:xfrm>
          <a:prstGeom prst="rect">
            <a:avLst/>
          </a:prstGeom>
          <a:solidFill>
            <a:srgbClr val="4C9F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3B1759B-1FC4-44CC-9257-0DF8C75CE494}"/>
              </a:ext>
            </a:extLst>
          </p:cNvPr>
          <p:cNvSpPr txBox="1"/>
          <p:nvPr/>
        </p:nvSpPr>
        <p:spPr>
          <a:xfrm>
            <a:off x="5115567" y="1764572"/>
            <a:ext cx="210666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914217"/>
            <a:r>
              <a:rPr lang="de-DE" sz="12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(</a:t>
            </a:r>
            <a:r>
              <a:rPr lang="de-DE" sz="1200" dirty="0" err="1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How</a:t>
            </a:r>
            <a:r>
              <a:rPr lang="de-DE" sz="12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de-DE" sz="1200" dirty="0" err="1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are</a:t>
            </a:r>
            <a:r>
              <a:rPr lang="de-DE" sz="12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de-DE" sz="1200" dirty="0" err="1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</a:t>
            </a:r>
            <a:r>
              <a:rPr lang="de-DE" sz="12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)</a:t>
            </a:r>
            <a:r>
              <a:rPr lang="de-DE" sz="1600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de-DE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DOING? </a:t>
            </a:r>
            <a:endParaRPr lang="de-DE" sz="160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4" name="Right Arrow 6">
            <a:extLst>
              <a:ext uri="{FF2B5EF4-FFF2-40B4-BE49-F238E27FC236}">
                <a16:creationId xmlns:a16="http://schemas.microsoft.com/office/drawing/2014/main" id="{16C46DE9-47EA-4E4A-9549-1928E005EFD9}"/>
              </a:ext>
            </a:extLst>
          </p:cNvPr>
          <p:cNvSpPr/>
          <p:nvPr/>
        </p:nvSpPr>
        <p:spPr>
          <a:xfrm>
            <a:off x="4359711" y="2044202"/>
            <a:ext cx="677394" cy="470263"/>
          </a:xfrm>
          <a:prstGeom prst="rightArrow">
            <a:avLst/>
          </a:prstGeom>
          <a:solidFill>
            <a:srgbClr val="3984A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4D8E89-E217-4262-8ED7-51F7AFB4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03145"/>
            <a:ext cx="10515600" cy="1097055"/>
          </a:xfrm>
        </p:spPr>
        <p:txBody>
          <a:bodyPr>
            <a:normAutofit/>
          </a:bodyPr>
          <a:lstStyle/>
          <a:p>
            <a:pPr algn="l"/>
            <a:r>
              <a:rPr lang="de-DE" sz="3600" dirty="0"/>
              <a:t>Project Monitoring &amp; Controlling Dashboard</a:t>
            </a:r>
            <a:endParaRPr lang="de-DE" sz="4800" dirty="0">
              <a:solidFill>
                <a:srgbClr val="D4AF37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D97FBD-BBF2-401C-8D1D-F2F1CBA28522}"/>
              </a:ext>
            </a:extLst>
          </p:cNvPr>
          <p:cNvSpPr/>
          <p:nvPr/>
        </p:nvSpPr>
        <p:spPr>
          <a:xfrm>
            <a:off x="4359711" y="3837673"/>
            <a:ext cx="4057200" cy="2322690"/>
          </a:xfrm>
          <a:prstGeom prst="rect">
            <a:avLst/>
          </a:prstGeom>
          <a:solidFill>
            <a:srgbClr val="4C597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0" name="Down Arrow 9">
            <a:extLst>
              <a:ext uri="{FF2B5EF4-FFF2-40B4-BE49-F238E27FC236}">
                <a16:creationId xmlns:a16="http://schemas.microsoft.com/office/drawing/2014/main" id="{283F738A-3C59-4037-A0FC-3C33C27B574C}"/>
              </a:ext>
            </a:extLst>
          </p:cNvPr>
          <p:cNvSpPr/>
          <p:nvPr/>
        </p:nvSpPr>
        <p:spPr>
          <a:xfrm>
            <a:off x="6508144" y="3454185"/>
            <a:ext cx="470916" cy="736092"/>
          </a:xfrm>
          <a:prstGeom prst="downArrow">
            <a:avLst/>
          </a:prstGeom>
          <a:solidFill>
            <a:srgbClr val="4C9F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DB98C6-F31C-44F1-B177-F6F6CAD5EF4A}"/>
              </a:ext>
            </a:extLst>
          </p:cNvPr>
          <p:cNvSpPr txBox="1"/>
          <p:nvPr/>
        </p:nvSpPr>
        <p:spPr>
          <a:xfrm>
            <a:off x="5115567" y="4249465"/>
            <a:ext cx="170591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914217"/>
            <a:r>
              <a:rPr lang="de-DE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CHECK</a:t>
            </a:r>
            <a:r>
              <a:rPr lang="de-DE" sz="1600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de-DE" sz="12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(Einflüsse)</a:t>
            </a:r>
            <a:endParaRPr lang="de-DE" sz="160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C4FA1A4-EFD6-463C-8D4B-2A6E2538CC31}"/>
              </a:ext>
            </a:extLst>
          </p:cNvPr>
          <p:cNvSpPr txBox="1">
            <a:spLocks/>
          </p:cNvSpPr>
          <p:nvPr/>
        </p:nvSpPr>
        <p:spPr>
          <a:xfrm>
            <a:off x="5115567" y="4640640"/>
            <a:ext cx="2681599" cy="1055354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Risiken und Chancen</a:t>
            </a:r>
            <a:endParaRPr lang="de-DE" sz="12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Kundenzufriedenheit</a:t>
            </a: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Änderungen</a:t>
            </a:r>
            <a:endParaRPr lang="de-DE" sz="12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Entscheidungs-Register</a:t>
            </a:r>
            <a:endParaRPr lang="de-DE" sz="12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6B08D3-B9BD-4099-97C0-9A18322A3D19}"/>
              </a:ext>
            </a:extLst>
          </p:cNvPr>
          <p:cNvSpPr/>
          <p:nvPr/>
        </p:nvSpPr>
        <p:spPr>
          <a:xfrm>
            <a:off x="929759" y="3844031"/>
            <a:ext cx="3747911" cy="2316331"/>
          </a:xfrm>
          <a:prstGeom prst="rect">
            <a:avLst/>
          </a:prstGeom>
          <a:solidFill>
            <a:srgbClr val="6C88B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7" name="Left Arrow 8">
            <a:extLst>
              <a:ext uri="{FF2B5EF4-FFF2-40B4-BE49-F238E27FC236}">
                <a16:creationId xmlns:a16="http://schemas.microsoft.com/office/drawing/2014/main" id="{66FC14B8-2E6E-469C-B854-932DAF9DD7AD}"/>
              </a:ext>
            </a:extLst>
          </p:cNvPr>
          <p:cNvSpPr/>
          <p:nvPr/>
        </p:nvSpPr>
        <p:spPr>
          <a:xfrm>
            <a:off x="4327869" y="4581744"/>
            <a:ext cx="737462" cy="467985"/>
          </a:xfrm>
          <a:prstGeom prst="leftArrow">
            <a:avLst/>
          </a:prstGeom>
          <a:solidFill>
            <a:srgbClr val="4C597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429CE1-5A90-4B00-B6A5-0D550B61C760}"/>
              </a:ext>
            </a:extLst>
          </p:cNvPr>
          <p:cNvSpPr txBox="1"/>
          <p:nvPr/>
        </p:nvSpPr>
        <p:spPr>
          <a:xfrm>
            <a:off x="1433199" y="4277067"/>
            <a:ext cx="2016899" cy="369332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217"/>
            <a:r>
              <a:rPr lang="de-DE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ADJUST</a:t>
            </a:r>
            <a:r>
              <a:rPr lang="de-DE" sz="1600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de-DE" sz="12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(</a:t>
            </a:r>
            <a:r>
              <a:rPr lang="de-DE" sz="1200" dirty="0" err="1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Now</a:t>
            </a:r>
            <a:r>
              <a:rPr lang="de-DE" sz="12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de-DE" sz="1200" dirty="0" err="1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What</a:t>
            </a:r>
            <a:r>
              <a:rPr lang="de-DE" sz="12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?)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3FF77CC-375C-4E17-B6AA-56798AABDE85}"/>
              </a:ext>
            </a:extLst>
          </p:cNvPr>
          <p:cNvSpPr txBox="1">
            <a:spLocks/>
          </p:cNvSpPr>
          <p:nvPr/>
        </p:nvSpPr>
        <p:spPr>
          <a:xfrm>
            <a:off x="1427247" y="4650219"/>
            <a:ext cx="3561144" cy="519822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Änderungsvorschläge</a:t>
            </a: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Entscheidungsvorlage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C199A1-5742-4E03-93F5-AF5AF7E625C6}"/>
              </a:ext>
            </a:extLst>
          </p:cNvPr>
          <p:cNvSpPr/>
          <p:nvPr/>
        </p:nvSpPr>
        <p:spPr>
          <a:xfrm>
            <a:off x="936456" y="1527699"/>
            <a:ext cx="3747911" cy="2326853"/>
          </a:xfrm>
          <a:prstGeom prst="rect">
            <a:avLst/>
          </a:prstGeom>
          <a:solidFill>
            <a:srgbClr val="3984A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370BA7-3C6A-457F-B38B-2BC626150881}"/>
              </a:ext>
            </a:extLst>
          </p:cNvPr>
          <p:cNvSpPr txBox="1"/>
          <p:nvPr/>
        </p:nvSpPr>
        <p:spPr>
          <a:xfrm>
            <a:off x="1427247" y="1759665"/>
            <a:ext cx="225414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914217"/>
            <a:r>
              <a:rPr lang="de-DE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PLANUNG</a:t>
            </a:r>
            <a:r>
              <a:rPr lang="de-DE" sz="1600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de-DE" sz="12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(vs. Baseline?)</a:t>
            </a:r>
            <a:endParaRPr lang="de-DE" sz="1600" b="1" dirty="0">
              <a:solidFill>
                <a:srgbClr val="FFFFFF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AC31E49-5621-45A1-AFAC-00D7AE7CA4B3}"/>
              </a:ext>
            </a:extLst>
          </p:cNvPr>
          <p:cNvSpPr txBox="1">
            <a:spLocks/>
          </p:cNvSpPr>
          <p:nvPr/>
        </p:nvSpPr>
        <p:spPr>
          <a:xfrm>
            <a:off x="1431517" y="2163014"/>
            <a:ext cx="3542686" cy="1590885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Zeit</a:t>
            </a:r>
            <a:endParaRPr lang="de-DE" sz="12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Aktueller Meilenstein</a:t>
            </a:r>
            <a:endParaRPr lang="de-DE" sz="12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Kosten</a:t>
            </a:r>
            <a:endParaRPr lang="de-DE" sz="12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Arbeitsfortschritt (</a:t>
            </a:r>
            <a:r>
              <a:rPr lang="de-DE" sz="1200" b="1" dirty="0" err="1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Earned</a:t>
            </a: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Value)</a:t>
            </a:r>
            <a:endParaRPr lang="de-DE" sz="12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Kommunikationsmaßnahmen erfolgt?</a:t>
            </a:r>
            <a:endParaRPr lang="de-DE" sz="12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Lieferantenpläne synchron?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2DB45FDF-92EE-455C-9DD3-426C55CC3B62}"/>
              </a:ext>
            </a:extLst>
          </p:cNvPr>
          <p:cNvSpPr txBox="1">
            <a:spLocks/>
          </p:cNvSpPr>
          <p:nvPr/>
        </p:nvSpPr>
        <p:spPr>
          <a:xfrm>
            <a:off x="5115567" y="2167921"/>
            <a:ext cx="2841745" cy="1323119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Team Performance</a:t>
            </a:r>
            <a:endParaRPr lang="de-DE" sz="12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Qualität</a:t>
            </a: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Lieferanten auditiert?</a:t>
            </a: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Team Spirit</a:t>
            </a: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&amp; </a:t>
            </a: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Motivationslevel</a:t>
            </a:r>
            <a:endParaRPr lang="de-DE" sz="12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Stress-Level</a:t>
            </a:r>
            <a:endParaRPr lang="de-DE" sz="12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4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D8E89-E217-4262-8ED7-51F7AFB4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03145"/>
            <a:ext cx="10515600" cy="1097055"/>
          </a:xfrm>
        </p:spPr>
        <p:txBody>
          <a:bodyPr>
            <a:normAutofit/>
          </a:bodyPr>
          <a:lstStyle/>
          <a:p>
            <a:pPr algn="l"/>
            <a:r>
              <a:rPr lang="de-DE" sz="3600" dirty="0"/>
              <a:t>Beispiel:</a:t>
            </a:r>
            <a:endParaRPr lang="de-DE" sz="4800" dirty="0">
              <a:solidFill>
                <a:srgbClr val="D4AF37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6B08D3-B9BD-4099-97C0-9A18322A3D19}"/>
              </a:ext>
            </a:extLst>
          </p:cNvPr>
          <p:cNvSpPr/>
          <p:nvPr/>
        </p:nvSpPr>
        <p:spPr>
          <a:xfrm>
            <a:off x="936109" y="3844031"/>
            <a:ext cx="3747911" cy="232269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C305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1C305B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7" name="Left Arrow 8">
            <a:extLst>
              <a:ext uri="{FF2B5EF4-FFF2-40B4-BE49-F238E27FC236}">
                <a16:creationId xmlns:a16="http://schemas.microsoft.com/office/drawing/2014/main" id="{66FC14B8-2E6E-469C-B854-932DAF9DD7AD}"/>
              </a:ext>
            </a:extLst>
          </p:cNvPr>
          <p:cNvSpPr/>
          <p:nvPr/>
        </p:nvSpPr>
        <p:spPr>
          <a:xfrm>
            <a:off x="4327869" y="4581744"/>
            <a:ext cx="737462" cy="467985"/>
          </a:xfrm>
          <a:prstGeom prst="leftArrow">
            <a:avLst/>
          </a:prstGeom>
          <a:solidFill>
            <a:srgbClr val="1C305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1C305B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429CE1-5A90-4B00-B6A5-0D550B61C760}"/>
              </a:ext>
            </a:extLst>
          </p:cNvPr>
          <p:cNvSpPr txBox="1"/>
          <p:nvPr/>
        </p:nvSpPr>
        <p:spPr>
          <a:xfrm>
            <a:off x="1433199" y="4277067"/>
            <a:ext cx="2016899" cy="369332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217"/>
            <a:r>
              <a:rPr lang="de-DE" b="1" dirty="0">
                <a:solidFill>
                  <a:srgbClr val="1C305B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ADJUST</a:t>
            </a:r>
            <a:r>
              <a:rPr lang="de-DE" sz="1600" b="1" dirty="0">
                <a:solidFill>
                  <a:srgbClr val="1C305B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de-DE" sz="1200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(</a:t>
            </a:r>
            <a:r>
              <a:rPr lang="de-DE" sz="1200" dirty="0" err="1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Now</a:t>
            </a:r>
            <a:r>
              <a:rPr lang="de-DE" sz="1200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de-DE" sz="1200" dirty="0" err="1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What</a:t>
            </a:r>
            <a:r>
              <a:rPr lang="de-DE" sz="1200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?)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3FF77CC-375C-4E17-B6AA-56798AABDE85}"/>
              </a:ext>
            </a:extLst>
          </p:cNvPr>
          <p:cNvSpPr txBox="1">
            <a:spLocks/>
          </p:cNvSpPr>
          <p:nvPr/>
        </p:nvSpPr>
        <p:spPr>
          <a:xfrm>
            <a:off x="1427247" y="4650219"/>
            <a:ext cx="3561144" cy="981487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Top Änderungsvorschlag: </a:t>
            </a:r>
            <a:b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Lieferant A duplizieren</a:t>
            </a:r>
          </a:p>
          <a:p>
            <a:pPr marL="171450" indent="-171450" algn="l" defTabSz="543818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Alle Entscheidungsvorlagen: </a:t>
            </a:r>
            <a:b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Lieferant x und y vor-qualifiziert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D97FBD-BBF2-401C-8D1D-F2F1CBA28522}"/>
              </a:ext>
            </a:extLst>
          </p:cNvPr>
          <p:cNvSpPr/>
          <p:nvPr/>
        </p:nvSpPr>
        <p:spPr>
          <a:xfrm>
            <a:off x="4684019" y="3856723"/>
            <a:ext cx="3732891" cy="230999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C305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1C305B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DB98C6-F31C-44F1-B177-F6F6CAD5EF4A}"/>
              </a:ext>
            </a:extLst>
          </p:cNvPr>
          <p:cNvSpPr txBox="1"/>
          <p:nvPr/>
        </p:nvSpPr>
        <p:spPr>
          <a:xfrm>
            <a:off x="5115567" y="4249465"/>
            <a:ext cx="170591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914217"/>
            <a:r>
              <a:rPr lang="de-DE" b="1" dirty="0">
                <a:solidFill>
                  <a:srgbClr val="1C305B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CHECK</a:t>
            </a:r>
            <a:r>
              <a:rPr lang="de-DE" sz="1600" b="1" dirty="0">
                <a:solidFill>
                  <a:srgbClr val="1C305B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de-DE" sz="1200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(Einflüsse)</a:t>
            </a:r>
            <a:endParaRPr lang="de-DE" sz="1600" dirty="0">
              <a:solidFill>
                <a:srgbClr val="1C305B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C4FA1A4-EFD6-463C-8D4B-2A6E2538CC31}"/>
              </a:ext>
            </a:extLst>
          </p:cNvPr>
          <p:cNvSpPr txBox="1">
            <a:spLocks/>
          </p:cNvSpPr>
          <p:nvPr/>
        </p:nvSpPr>
        <p:spPr>
          <a:xfrm>
            <a:off x="5379928" y="4640640"/>
            <a:ext cx="3000223" cy="1323119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Top Risiko: </a:t>
            </a:r>
            <a:r>
              <a:rPr lang="de-DE" sz="1200" b="1" dirty="0">
                <a:solidFill>
                  <a:srgbClr val="FF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Lieferant A fällt aus, kein Ersatz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Top Chance: </a:t>
            </a:r>
            <a:r>
              <a:rPr lang="de-DE" sz="1200" b="1" dirty="0">
                <a:solidFill>
                  <a:srgbClr val="00B05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effizientere Fertigung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00B05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5/5 Punkten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8 Änderungsanträge in der Analyse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Link zum Entscheidungs-Register</a:t>
            </a:r>
          </a:p>
        </p:txBody>
      </p:sp>
      <p:pic>
        <p:nvPicPr>
          <p:cNvPr id="46" name="Graphic 45" descr="Clipboard Checked with solid fill">
            <a:extLst>
              <a:ext uri="{FF2B5EF4-FFF2-40B4-BE49-F238E27FC236}">
                <a16:creationId xmlns:a16="http://schemas.microsoft.com/office/drawing/2014/main" id="{659B8193-63AE-41A8-93E5-51EBD308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28890" y="5715729"/>
            <a:ext cx="247501" cy="247501"/>
          </a:xfrm>
          <a:prstGeom prst="rect">
            <a:avLst/>
          </a:prstGeom>
        </p:spPr>
      </p:pic>
      <p:pic>
        <p:nvPicPr>
          <p:cNvPr id="48" name="Graphic 47" descr="Move with solid fill">
            <a:extLst>
              <a:ext uri="{FF2B5EF4-FFF2-40B4-BE49-F238E27FC236}">
                <a16:creationId xmlns:a16="http://schemas.microsoft.com/office/drawing/2014/main" id="{25135213-1FEC-42EC-93F7-AE9636E802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28890" y="5455616"/>
            <a:ext cx="247501" cy="247501"/>
          </a:xfrm>
          <a:prstGeom prst="rect">
            <a:avLst/>
          </a:prstGeom>
        </p:spPr>
      </p:pic>
      <p:pic>
        <p:nvPicPr>
          <p:cNvPr id="50" name="Graphic 49" descr="Winking face with solid fill with solid fill">
            <a:extLst>
              <a:ext uri="{FF2B5EF4-FFF2-40B4-BE49-F238E27FC236}">
                <a16:creationId xmlns:a16="http://schemas.microsoft.com/office/drawing/2014/main" id="{F8FAE43F-FD20-41C9-99A9-F1CA71046C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28890" y="5195502"/>
            <a:ext cx="247501" cy="247501"/>
          </a:xfrm>
          <a:prstGeom prst="rect">
            <a:avLst/>
          </a:prstGeom>
        </p:spPr>
      </p:pic>
      <p:pic>
        <p:nvPicPr>
          <p:cNvPr id="52" name="Graphic 51" descr="Slot Machine with solid fill">
            <a:extLst>
              <a:ext uri="{FF2B5EF4-FFF2-40B4-BE49-F238E27FC236}">
                <a16:creationId xmlns:a16="http://schemas.microsoft.com/office/drawing/2014/main" id="{7BB0B458-3D73-4AC0-A1F6-5A9C5A54DF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39338" y="4913409"/>
            <a:ext cx="247501" cy="247501"/>
          </a:xfrm>
          <a:prstGeom prst="rect">
            <a:avLst/>
          </a:prstGeom>
        </p:spPr>
      </p:pic>
      <p:pic>
        <p:nvPicPr>
          <p:cNvPr id="54" name="Graphic 53" descr="Radioactive with solid fill">
            <a:extLst>
              <a:ext uri="{FF2B5EF4-FFF2-40B4-BE49-F238E27FC236}">
                <a16:creationId xmlns:a16="http://schemas.microsoft.com/office/drawing/2014/main" id="{BF785F2D-0533-473C-8BFF-9F7B56E653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28890" y="4668152"/>
            <a:ext cx="247501" cy="247501"/>
          </a:xfrm>
          <a:prstGeom prst="rect">
            <a:avLst/>
          </a:prstGeom>
        </p:spPr>
      </p:pic>
      <p:sp>
        <p:nvSpPr>
          <p:cNvPr id="20" name="Down Arrow 9">
            <a:extLst>
              <a:ext uri="{FF2B5EF4-FFF2-40B4-BE49-F238E27FC236}">
                <a16:creationId xmlns:a16="http://schemas.microsoft.com/office/drawing/2014/main" id="{283F738A-3C59-4037-A0FC-3C33C27B574C}"/>
              </a:ext>
            </a:extLst>
          </p:cNvPr>
          <p:cNvSpPr/>
          <p:nvPr/>
        </p:nvSpPr>
        <p:spPr>
          <a:xfrm>
            <a:off x="6508144" y="3454185"/>
            <a:ext cx="470916" cy="736092"/>
          </a:xfrm>
          <a:prstGeom prst="downArrow">
            <a:avLst/>
          </a:prstGeom>
          <a:solidFill>
            <a:srgbClr val="1C305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1C305B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C7CBB38-C039-4005-A921-D1F70131E4FD}"/>
              </a:ext>
            </a:extLst>
          </p:cNvPr>
          <p:cNvSpPr/>
          <p:nvPr/>
        </p:nvSpPr>
        <p:spPr>
          <a:xfrm>
            <a:off x="4669001" y="1534042"/>
            <a:ext cx="3747910" cy="232269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C305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dirty="0">
              <a:ln>
                <a:noFill/>
              </a:ln>
              <a:solidFill>
                <a:srgbClr val="1C305B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3B1759B-1FC4-44CC-9257-0DF8C75CE494}"/>
              </a:ext>
            </a:extLst>
          </p:cNvPr>
          <p:cNvSpPr txBox="1"/>
          <p:nvPr/>
        </p:nvSpPr>
        <p:spPr>
          <a:xfrm>
            <a:off x="5115567" y="1764572"/>
            <a:ext cx="210666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914217"/>
            <a:r>
              <a:rPr lang="de-DE" sz="1200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(</a:t>
            </a:r>
            <a:r>
              <a:rPr lang="de-DE" sz="1200" dirty="0" err="1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How</a:t>
            </a:r>
            <a:r>
              <a:rPr lang="de-DE" sz="1200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de-DE" sz="1200" dirty="0" err="1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are</a:t>
            </a:r>
            <a:r>
              <a:rPr lang="de-DE" sz="1200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de-DE" sz="1200" dirty="0" err="1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</a:t>
            </a:r>
            <a:r>
              <a:rPr lang="de-DE" sz="1200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)</a:t>
            </a:r>
            <a:r>
              <a:rPr lang="de-DE" sz="1600" b="1" dirty="0">
                <a:solidFill>
                  <a:srgbClr val="1C305B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de-DE" b="1" dirty="0">
                <a:solidFill>
                  <a:srgbClr val="1C305B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DOING? </a:t>
            </a:r>
            <a:endParaRPr lang="de-DE" sz="1600" dirty="0">
              <a:solidFill>
                <a:srgbClr val="1C305B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2DB45FDF-92EE-455C-9DD3-426C55CC3B62}"/>
              </a:ext>
            </a:extLst>
          </p:cNvPr>
          <p:cNvSpPr txBox="1">
            <a:spLocks/>
          </p:cNvSpPr>
          <p:nvPr/>
        </p:nvSpPr>
        <p:spPr>
          <a:xfrm>
            <a:off x="5379928" y="2167921"/>
            <a:ext cx="2841745" cy="1323119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00B05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+15% über Ø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 Reklamation in review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alle Lieferanten auditiert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Spirit: 7,8</a:t>
            </a:r>
            <a:r>
              <a:rPr lang="de-DE" sz="1200" b="1" dirty="0">
                <a:solidFill>
                  <a:srgbClr val="FF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↓</a:t>
            </a: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/10  |  Motivationslevel: 72%</a:t>
            </a:r>
            <a:r>
              <a:rPr lang="de-DE" sz="1200" b="1" dirty="0">
                <a:solidFill>
                  <a:srgbClr val="FF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↓</a:t>
            </a: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Stress-Level: 65%</a:t>
            </a:r>
            <a:r>
              <a:rPr lang="de-DE" sz="1200" b="1" dirty="0">
                <a:solidFill>
                  <a:srgbClr val="FF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↑</a:t>
            </a:r>
          </a:p>
        </p:txBody>
      </p:sp>
      <p:pic>
        <p:nvPicPr>
          <p:cNvPr id="25" name="Graphic 24" descr="Run with solid fill">
            <a:extLst>
              <a:ext uri="{FF2B5EF4-FFF2-40B4-BE49-F238E27FC236}">
                <a16:creationId xmlns:a16="http://schemas.microsoft.com/office/drawing/2014/main" id="{954475AF-83B5-48B0-84BE-421D719EA33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24466" y="3241367"/>
            <a:ext cx="271516" cy="271516"/>
          </a:xfrm>
          <a:prstGeom prst="rect">
            <a:avLst/>
          </a:prstGeom>
        </p:spPr>
      </p:pic>
      <p:pic>
        <p:nvPicPr>
          <p:cNvPr id="32" name="Graphic 31" descr="Clipboard Badge with solid fill">
            <a:extLst>
              <a:ext uri="{FF2B5EF4-FFF2-40B4-BE49-F238E27FC236}">
                <a16:creationId xmlns:a16="http://schemas.microsoft.com/office/drawing/2014/main" id="{5B8D6EBE-3FE4-4C88-BBCB-91C89076E2A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124466" y="2708636"/>
            <a:ext cx="271516" cy="271516"/>
          </a:xfrm>
          <a:prstGeom prst="rect">
            <a:avLst/>
          </a:prstGeom>
        </p:spPr>
      </p:pic>
      <p:pic>
        <p:nvPicPr>
          <p:cNvPr id="36" name="Graphic 35" descr="Radar Chart with solid fill">
            <a:extLst>
              <a:ext uri="{FF2B5EF4-FFF2-40B4-BE49-F238E27FC236}">
                <a16:creationId xmlns:a16="http://schemas.microsoft.com/office/drawing/2014/main" id="{B28D92CB-D241-484A-903F-3F7CACACF21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124466" y="2975002"/>
            <a:ext cx="271516" cy="271516"/>
          </a:xfrm>
          <a:prstGeom prst="rect">
            <a:avLst/>
          </a:prstGeom>
        </p:spPr>
      </p:pic>
      <p:pic>
        <p:nvPicPr>
          <p:cNvPr id="40" name="Graphic 39" descr="Business Growth with solid fill">
            <a:extLst>
              <a:ext uri="{FF2B5EF4-FFF2-40B4-BE49-F238E27FC236}">
                <a16:creationId xmlns:a16="http://schemas.microsoft.com/office/drawing/2014/main" id="{B6FA4039-C911-4C8F-A1CA-E3F752676B9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124466" y="2175904"/>
            <a:ext cx="271516" cy="271516"/>
          </a:xfrm>
          <a:prstGeom prst="rect">
            <a:avLst/>
          </a:prstGeom>
        </p:spPr>
      </p:pic>
      <p:pic>
        <p:nvPicPr>
          <p:cNvPr id="44" name="Graphic 43" descr="Target with solid fill">
            <a:extLst>
              <a:ext uri="{FF2B5EF4-FFF2-40B4-BE49-F238E27FC236}">
                <a16:creationId xmlns:a16="http://schemas.microsoft.com/office/drawing/2014/main" id="{69F31779-08A5-446C-83EA-FCD31ACEDC8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124466" y="2442270"/>
            <a:ext cx="271516" cy="271516"/>
          </a:xfrm>
          <a:prstGeom prst="rect">
            <a:avLst/>
          </a:prstGeom>
        </p:spPr>
      </p:pic>
      <p:sp>
        <p:nvSpPr>
          <p:cNvPr id="34" name="Right Arrow 6">
            <a:extLst>
              <a:ext uri="{FF2B5EF4-FFF2-40B4-BE49-F238E27FC236}">
                <a16:creationId xmlns:a16="http://schemas.microsoft.com/office/drawing/2014/main" id="{16C46DE9-47EA-4E4A-9549-1928E005EFD9}"/>
              </a:ext>
            </a:extLst>
          </p:cNvPr>
          <p:cNvSpPr/>
          <p:nvPr/>
        </p:nvSpPr>
        <p:spPr>
          <a:xfrm>
            <a:off x="4359711" y="2044202"/>
            <a:ext cx="677394" cy="470263"/>
          </a:xfrm>
          <a:prstGeom prst="rightArrow">
            <a:avLst/>
          </a:prstGeom>
          <a:solidFill>
            <a:srgbClr val="1C305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1C305B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C199A1-5742-4E03-93F5-AF5AF7E625C6}"/>
              </a:ext>
            </a:extLst>
          </p:cNvPr>
          <p:cNvSpPr/>
          <p:nvPr/>
        </p:nvSpPr>
        <p:spPr>
          <a:xfrm>
            <a:off x="936456" y="1538221"/>
            <a:ext cx="3747911" cy="231633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C305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>
              <a:ln>
                <a:noFill/>
              </a:ln>
              <a:solidFill>
                <a:srgbClr val="1C305B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370BA7-3C6A-457F-B38B-2BC626150881}"/>
              </a:ext>
            </a:extLst>
          </p:cNvPr>
          <p:cNvSpPr txBox="1"/>
          <p:nvPr/>
        </p:nvSpPr>
        <p:spPr>
          <a:xfrm>
            <a:off x="1427247" y="1759665"/>
            <a:ext cx="225414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914217"/>
            <a:r>
              <a:rPr lang="de-DE" b="1" dirty="0">
                <a:solidFill>
                  <a:srgbClr val="1C305B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PLANUNG</a:t>
            </a:r>
            <a:r>
              <a:rPr lang="de-DE" sz="1600" b="1" dirty="0">
                <a:solidFill>
                  <a:srgbClr val="1C305B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de-DE" sz="1200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(vs. Baseline?)</a:t>
            </a:r>
            <a:endParaRPr lang="de-DE" sz="1600" b="1" dirty="0">
              <a:solidFill>
                <a:srgbClr val="1C305B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AC31E49-5621-45A1-AFAC-00D7AE7CA4B3}"/>
              </a:ext>
            </a:extLst>
          </p:cNvPr>
          <p:cNvSpPr txBox="1">
            <a:spLocks/>
          </p:cNvSpPr>
          <p:nvPr/>
        </p:nvSpPr>
        <p:spPr>
          <a:xfrm>
            <a:off x="1858339" y="2169364"/>
            <a:ext cx="3166569" cy="1590885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FF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+1 Woche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Prototyp fertiggestellt</a:t>
            </a:r>
            <a:endParaRPr lang="de-DE" sz="1200" dirty="0">
              <a:solidFill>
                <a:srgbClr val="1C305B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00B05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-25.000€ (eingespart)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72% fertiggestellt </a:t>
            </a:r>
            <a:r>
              <a:rPr lang="de-DE" sz="1200" b="1" dirty="0">
                <a:solidFill>
                  <a:srgbClr val="FF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(-2%)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Nächstes Town Hall: 2. März 2022</a:t>
            </a:r>
          </a:p>
          <a:p>
            <a:pPr algn="l" defTabSz="543818">
              <a:lnSpc>
                <a:spcPts val="1750"/>
              </a:lnSpc>
            </a:pPr>
            <a:r>
              <a:rPr lang="de-DE" sz="1200" b="1" dirty="0">
                <a:solidFill>
                  <a:srgbClr val="1C305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Lieferantenpläne synchron</a:t>
            </a:r>
          </a:p>
        </p:txBody>
      </p:sp>
      <p:pic>
        <p:nvPicPr>
          <p:cNvPr id="6" name="Graphic 5" descr="Daily calendar with solid fill">
            <a:extLst>
              <a:ext uri="{FF2B5EF4-FFF2-40B4-BE49-F238E27FC236}">
                <a16:creationId xmlns:a16="http://schemas.microsoft.com/office/drawing/2014/main" id="{1CAE3565-C526-4624-9884-3E97F3D2A82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500926" y="2180963"/>
            <a:ext cx="261191" cy="261191"/>
          </a:xfrm>
          <a:prstGeom prst="rect">
            <a:avLst/>
          </a:prstGeom>
        </p:spPr>
      </p:pic>
      <p:pic>
        <p:nvPicPr>
          <p:cNvPr id="8" name="Graphic 7" descr="Dollar with solid fill">
            <a:extLst>
              <a:ext uri="{FF2B5EF4-FFF2-40B4-BE49-F238E27FC236}">
                <a16:creationId xmlns:a16="http://schemas.microsoft.com/office/drawing/2014/main" id="{2DD465ED-E8AF-432F-99AE-F5CA4A23477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481579" y="2700958"/>
            <a:ext cx="299884" cy="299884"/>
          </a:xfrm>
          <a:prstGeom prst="rect">
            <a:avLst/>
          </a:prstGeom>
        </p:spPr>
      </p:pic>
      <p:pic>
        <p:nvPicPr>
          <p:cNvPr id="10" name="Graphic 9" descr="Megaphone with solid fill">
            <a:extLst>
              <a:ext uri="{FF2B5EF4-FFF2-40B4-BE49-F238E27FC236}">
                <a16:creationId xmlns:a16="http://schemas.microsoft.com/office/drawing/2014/main" id="{1FBE8808-90FD-4871-8ABC-D4D80289EAB8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499256" y="3233990"/>
            <a:ext cx="264531" cy="264531"/>
          </a:xfrm>
          <a:prstGeom prst="rect">
            <a:avLst/>
          </a:prstGeom>
        </p:spPr>
      </p:pic>
      <p:pic>
        <p:nvPicPr>
          <p:cNvPr id="13" name="Graphic 12" descr="Bar graph with upward trend with solid fill">
            <a:extLst>
              <a:ext uri="{FF2B5EF4-FFF2-40B4-BE49-F238E27FC236}">
                <a16:creationId xmlns:a16="http://schemas.microsoft.com/office/drawing/2014/main" id="{C7F6C80B-2785-4989-B4E9-88976D02C116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513754" y="2999649"/>
            <a:ext cx="235534" cy="235534"/>
          </a:xfrm>
          <a:prstGeom prst="rect">
            <a:avLst/>
          </a:prstGeom>
        </p:spPr>
      </p:pic>
      <p:pic>
        <p:nvPicPr>
          <p:cNvPr id="15" name="Graphic 14" descr="Arrow: Slight curve with solid fill">
            <a:extLst>
              <a:ext uri="{FF2B5EF4-FFF2-40B4-BE49-F238E27FC236}">
                <a16:creationId xmlns:a16="http://schemas.microsoft.com/office/drawing/2014/main" id="{C63427D7-DAFE-44B2-AB4E-A91EF7854334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487797" y="3497330"/>
            <a:ext cx="287449" cy="287449"/>
          </a:xfrm>
          <a:prstGeom prst="rect">
            <a:avLst/>
          </a:prstGeom>
        </p:spPr>
      </p:pic>
      <p:pic>
        <p:nvPicPr>
          <p:cNvPr id="21" name="Graphic 20" descr="Stacked Rocks outline">
            <a:extLst>
              <a:ext uri="{FF2B5EF4-FFF2-40B4-BE49-F238E27FC236}">
                <a16:creationId xmlns:a16="http://schemas.microsoft.com/office/drawing/2014/main" id="{6CE7C999-4005-4EDA-9DFA-5185CF90CBD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500926" y="2440961"/>
            <a:ext cx="261190" cy="26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3902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6scFh0Ws1Y0TLCa0fiUcg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Lato Light</vt:lpstr>
      <vt:lpstr>Modern Love Caps</vt:lpstr>
      <vt:lpstr>Poppins</vt:lpstr>
      <vt:lpstr>1_Office Theme</vt:lpstr>
      <vt:lpstr>think-cell Folie</vt:lpstr>
      <vt:lpstr>Project Monitoring &amp; Controlling Dashboard</vt:lpstr>
      <vt:lpstr>Beispiel: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Monitoring &amp; Controlling Dashboard</dc:title>
  <dc:creator>Chris Schiebel</dc:creator>
  <cp:lastModifiedBy>Chris Schiebel</cp:lastModifiedBy>
  <cp:revision>6</cp:revision>
  <dcterms:created xsi:type="dcterms:W3CDTF">2022-02-09T09:38:44Z</dcterms:created>
  <dcterms:modified xsi:type="dcterms:W3CDTF">2022-02-11T20:27:25Z</dcterms:modified>
</cp:coreProperties>
</file>