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handoutMasterIdLst>
    <p:handoutMasterId r:id="rId6"/>
  </p:handoutMasterIdLst>
  <p:sldIdLst>
    <p:sldId id="3478" r:id="rId2"/>
    <p:sldId id="256" r:id="rId3"/>
    <p:sldId id="257" r:id="rId4"/>
  </p:sldIdLst>
  <p:sldSz cx="9906000" cy="6858000" type="A4"/>
  <p:notesSz cx="9144000" cy="6858000"/>
  <p:embeddedFontLst>
    <p:embeddedFont>
      <p:font typeface="Lato Semibold" panose="020F0502020204030203" pitchFamily="34" charset="0"/>
      <p:bold r:id="rId7"/>
      <p:boldItalic r:id="rId8"/>
    </p:embeddedFont>
    <p:embeddedFont>
      <p:font typeface="Montserrat Medium" panose="00000600000000000000" pitchFamily="2" charset="0"/>
      <p:regular r:id="rId9"/>
      <p:italic r:id="rId10"/>
    </p:embeddedFont>
    <p:embeddedFont>
      <p:font typeface="Montserrat SemiBold" panose="00000700000000000000" pitchFamily="2" charset="0"/>
      <p:bold r:id="rId11"/>
      <p:boldItalic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38" autoAdjust="0"/>
    <p:restoredTop sz="79298" autoAdjust="0"/>
  </p:normalViewPr>
  <p:slideViewPr>
    <p:cSldViewPr snapToGrid="0">
      <p:cViewPr varScale="1">
        <p:scale>
          <a:sx n="76" d="100"/>
          <a:sy n="76" d="100"/>
        </p:scale>
        <p:origin x="1722" y="294"/>
      </p:cViewPr>
      <p:guideLst/>
    </p:cSldViewPr>
  </p:slideViewPr>
  <p:notesTextViewPr>
    <p:cViewPr>
      <p:scale>
        <a:sx n="1" d="1"/>
        <a:sy n="1" d="1"/>
      </p:scale>
      <p:origin x="0" y="0"/>
    </p:cViewPr>
  </p:notesTextViewPr>
  <p:notesViewPr>
    <p:cSldViewPr snapToGrid="0">
      <p:cViewPr varScale="1">
        <p:scale>
          <a:sx n="109" d="100"/>
          <a:sy n="109" d="100"/>
        </p:scale>
        <p:origin x="250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142EBB-579F-D121-786B-97162625B0D2}"/>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37F31A1A-A7F5-7641-2062-999A3957A35E}"/>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498097C-8BBB-4457-81B0-03CB176CB317}" type="datetimeFigureOut">
              <a:rPr lang="de-DE" smtClean="0"/>
              <a:t>05.09.2025</a:t>
            </a:fld>
            <a:endParaRPr lang="de-DE"/>
          </a:p>
        </p:txBody>
      </p:sp>
      <p:sp>
        <p:nvSpPr>
          <p:cNvPr id="4" name="Footer Placeholder 3">
            <a:extLst>
              <a:ext uri="{FF2B5EF4-FFF2-40B4-BE49-F238E27FC236}">
                <a16:creationId xmlns:a16="http://schemas.microsoft.com/office/drawing/2014/main" id="{05B14924-6175-F734-F304-757D2D00AACD}"/>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1934FA11-E01F-4915-903B-BDDBADD8BECF}"/>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7FF2A1B2-B06D-48C7-B8B9-325C6E38EBEA}" type="slidenum">
              <a:rPr lang="de-DE" smtClean="0"/>
              <a:t>‹Nr.›</a:t>
            </a:fld>
            <a:endParaRPr lang="de-DE"/>
          </a:p>
        </p:txBody>
      </p:sp>
    </p:spTree>
    <p:extLst>
      <p:ext uri="{BB962C8B-B14F-4D97-AF65-F5344CB8AC3E}">
        <p14:creationId xmlns:p14="http://schemas.microsoft.com/office/powerpoint/2010/main" val="4266539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CCADBFB-D719-45C3-8093-23B1ABD54AE4}" type="datetimeFigureOut">
              <a:rPr lang="de-DE" smtClean="0"/>
              <a:t>05.09.2025</a:t>
            </a:fld>
            <a:endParaRPr lang="de-DE"/>
          </a:p>
        </p:txBody>
      </p:sp>
      <p:sp>
        <p:nvSpPr>
          <p:cNvPr id="4" name="Slide Image Placeholder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BFB7505-EE27-4D43-B635-5CA925AD00A6}" type="slidenum">
              <a:rPr lang="de-DE" smtClean="0"/>
              <a:t>‹Nr.›</a:t>
            </a:fld>
            <a:endParaRPr lang="de-DE"/>
          </a:p>
        </p:txBody>
      </p:sp>
    </p:spTree>
    <p:extLst>
      <p:ext uri="{BB962C8B-B14F-4D97-AF65-F5344CB8AC3E}">
        <p14:creationId xmlns:p14="http://schemas.microsoft.com/office/powerpoint/2010/main" val="456284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i="0" kern="1200" dirty="0">
                <a:solidFill>
                  <a:schemeClr val="tx1"/>
                </a:solidFill>
                <a:effectLst/>
                <a:latin typeface="+mn-lt"/>
                <a:ea typeface="+mn-ea"/>
                <a:cs typeface="+mn-cs"/>
              </a:rPr>
              <a:t>Anleitung zur Nutzung der Vorderseite: Prozesse, Methoden, Tools</a:t>
            </a:r>
            <a:br>
              <a:rPr lang="de-DE" dirty="0"/>
            </a:br>
            <a:br>
              <a:rPr lang="de-DE" dirty="0"/>
            </a:br>
            <a:r>
              <a:rPr lang="de-DE" sz="1200" b="0" i="0" kern="1200" dirty="0">
                <a:solidFill>
                  <a:schemeClr val="tx1"/>
                </a:solidFill>
                <a:effectLst/>
                <a:latin typeface="+mn-lt"/>
                <a:ea typeface="+mn-ea"/>
                <a:cs typeface="+mn-cs"/>
              </a:rPr>
              <a:t>Startet gerne bei Grund, Anlass und Ziel des Projekts. Stell das deinen vorhandenen Ressourcen gegenüber. Das übersetzt sich direkt in den Modus Operandi, also wie ihr euch organisiert. Und es wirkt sich auf die relevanten Messgrößen für den Erfolg im Projekt aus. Das in Summe ist dein fachlicher Rahmen. Über die Wertströme in der Mitte steuerst du den permanenten Abgleich IST vs. SOLL und die notwendige Transformation, bis ihr im Ziel seid.</a:t>
            </a:r>
            <a:endParaRPr lang="de-D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FB7505-EE27-4D43-B635-5CA925AD00A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611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a:solidFill>
                  <a:schemeClr val="tx1"/>
                </a:solidFill>
                <a:effectLst/>
                <a:latin typeface="+mn-lt"/>
                <a:ea typeface="+mn-ea"/>
                <a:cs typeface="+mn-cs"/>
              </a:rPr>
              <a:t>Anleitung zur Nutzung der Rückseite: Faktor Mensch und B-Note</a:t>
            </a:r>
            <a:br>
              <a:rPr lang="de-DE" dirty="0"/>
            </a:br>
            <a:br>
              <a:rPr lang="de-DE" dirty="0"/>
            </a:br>
            <a:r>
              <a:rPr lang="de-DE" sz="1200" b="0" i="0" kern="1200" dirty="0">
                <a:solidFill>
                  <a:schemeClr val="tx1"/>
                </a:solidFill>
                <a:effectLst/>
                <a:latin typeface="+mn-lt"/>
                <a:ea typeface="+mn-ea"/>
                <a:cs typeface="+mn-cs"/>
              </a:rPr>
              <a:t>Was Projekte eigentlich kompliziert macht, sind die vielen Menschen. Starte auf der Rückseite gerne bei Überzeugung, Bedeutung und Buy-in. Gleich das mit der Resonanz-Spalte ab, um zu überprüfen, wo du und dein Team heute stehen. Nun bekommst du eine Idee, wie hoch der Bedarf ist, die Attraktivität deines Projekts zu steigern und ggf. </a:t>
            </a:r>
            <a:r>
              <a:rPr lang="de-DE" sz="1200" b="0" i="0" kern="1200" dirty="0" err="1">
                <a:solidFill>
                  <a:schemeClr val="tx1"/>
                </a:solidFill>
                <a:effectLst/>
                <a:latin typeface="+mn-lt"/>
                <a:ea typeface="+mn-ea"/>
                <a:cs typeface="+mn-cs"/>
              </a:rPr>
              <a:t>zeitgeisty</a:t>
            </a:r>
            <a:r>
              <a:rPr lang="de-DE" sz="1200" b="0" i="0" kern="1200" dirty="0">
                <a:solidFill>
                  <a:schemeClr val="tx1"/>
                </a:solidFill>
                <a:effectLst/>
                <a:latin typeface="+mn-lt"/>
                <a:ea typeface="+mn-ea"/>
                <a:cs typeface="+mn-cs"/>
              </a:rPr>
              <a:t> Trend-Themen zu berücksichtigen bzw. aufzugreifen. Das ist dein Rahmen auf der vermeintlichen B-Seite. Über die Katalysatoren in der Mitte steuerst du die Projekt-Kultur und zwischenmenschliche Reife.</a:t>
            </a:r>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FB7505-EE27-4D43-B635-5CA925AD00A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65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D4BFAE-AE40-4560-8FCB-D7BCA068CB2E}" type="datetimeFigureOut">
              <a:rPr lang="de-DE" smtClean="0"/>
              <a:t>05.09.2025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8F3690F-6D19-48BC-ABD2-4A30C8E41F08}" type="slidenum">
              <a:rPr lang="de-DE" smtClean="0"/>
              <a:t>‹Nr.›</a:t>
            </a:fld>
            <a:endParaRPr lang="de-DE"/>
          </a:p>
        </p:txBody>
      </p:sp>
    </p:spTree>
    <p:extLst>
      <p:ext uri="{BB962C8B-B14F-4D97-AF65-F5344CB8AC3E}">
        <p14:creationId xmlns:p14="http://schemas.microsoft.com/office/powerpoint/2010/main" val="383297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D4BFAE-AE40-4560-8FCB-D7BCA068CB2E}" type="datetimeFigureOut">
              <a:rPr lang="de-DE" smtClean="0"/>
              <a:t>05.09.2025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8F3690F-6D19-48BC-ABD2-4A30C8E41F08}" type="slidenum">
              <a:rPr lang="de-DE" smtClean="0"/>
              <a:t>‹Nr.›</a:t>
            </a:fld>
            <a:endParaRPr lang="de-DE"/>
          </a:p>
        </p:txBody>
      </p:sp>
    </p:spTree>
    <p:extLst>
      <p:ext uri="{BB962C8B-B14F-4D97-AF65-F5344CB8AC3E}">
        <p14:creationId xmlns:p14="http://schemas.microsoft.com/office/powerpoint/2010/main" val="108374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D4BFAE-AE40-4560-8FCB-D7BCA068CB2E}" type="datetimeFigureOut">
              <a:rPr lang="de-DE" smtClean="0"/>
              <a:t>05.09.2025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8F3690F-6D19-48BC-ABD2-4A30C8E41F08}" type="slidenum">
              <a:rPr lang="de-DE" smtClean="0"/>
              <a:t>‹Nr.›</a:t>
            </a:fld>
            <a:endParaRPr lang="de-DE"/>
          </a:p>
        </p:txBody>
      </p:sp>
    </p:spTree>
    <p:extLst>
      <p:ext uri="{BB962C8B-B14F-4D97-AF65-F5344CB8AC3E}">
        <p14:creationId xmlns:p14="http://schemas.microsoft.com/office/powerpoint/2010/main" val="401640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D4BFAE-AE40-4560-8FCB-D7BCA068CB2E}" type="datetimeFigureOut">
              <a:rPr lang="de-DE" smtClean="0"/>
              <a:t>05.09.2025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8F3690F-6D19-48BC-ABD2-4A30C8E41F08}" type="slidenum">
              <a:rPr lang="de-DE" smtClean="0"/>
              <a:t>‹Nr.›</a:t>
            </a:fld>
            <a:endParaRPr lang="de-DE"/>
          </a:p>
        </p:txBody>
      </p:sp>
    </p:spTree>
    <p:extLst>
      <p:ext uri="{BB962C8B-B14F-4D97-AF65-F5344CB8AC3E}">
        <p14:creationId xmlns:p14="http://schemas.microsoft.com/office/powerpoint/2010/main" val="271438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D4BFAE-AE40-4560-8FCB-D7BCA068CB2E}" type="datetimeFigureOut">
              <a:rPr lang="de-DE" smtClean="0"/>
              <a:t>05.09.2025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8F3690F-6D19-48BC-ABD2-4A30C8E41F08}" type="slidenum">
              <a:rPr lang="de-DE" smtClean="0"/>
              <a:t>‹Nr.›</a:t>
            </a:fld>
            <a:endParaRPr lang="de-DE"/>
          </a:p>
        </p:txBody>
      </p:sp>
    </p:spTree>
    <p:extLst>
      <p:ext uri="{BB962C8B-B14F-4D97-AF65-F5344CB8AC3E}">
        <p14:creationId xmlns:p14="http://schemas.microsoft.com/office/powerpoint/2010/main" val="29747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D4BFAE-AE40-4560-8FCB-D7BCA068CB2E}" type="datetimeFigureOut">
              <a:rPr lang="de-DE" smtClean="0"/>
              <a:t>05.09.2025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8F3690F-6D19-48BC-ABD2-4A30C8E41F08}" type="slidenum">
              <a:rPr lang="de-DE" smtClean="0"/>
              <a:t>‹Nr.›</a:t>
            </a:fld>
            <a:endParaRPr lang="de-DE"/>
          </a:p>
        </p:txBody>
      </p:sp>
    </p:spTree>
    <p:extLst>
      <p:ext uri="{BB962C8B-B14F-4D97-AF65-F5344CB8AC3E}">
        <p14:creationId xmlns:p14="http://schemas.microsoft.com/office/powerpoint/2010/main" val="360027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D4BFAE-AE40-4560-8FCB-D7BCA068CB2E}" type="datetimeFigureOut">
              <a:rPr lang="de-DE" smtClean="0"/>
              <a:t>05.09.2025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8F3690F-6D19-48BC-ABD2-4A30C8E41F08}" type="slidenum">
              <a:rPr lang="de-DE" smtClean="0"/>
              <a:t>‹Nr.›</a:t>
            </a:fld>
            <a:endParaRPr lang="de-DE"/>
          </a:p>
        </p:txBody>
      </p:sp>
    </p:spTree>
    <p:extLst>
      <p:ext uri="{BB962C8B-B14F-4D97-AF65-F5344CB8AC3E}">
        <p14:creationId xmlns:p14="http://schemas.microsoft.com/office/powerpoint/2010/main" val="261333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D4BFAE-AE40-4560-8FCB-D7BCA068CB2E}" type="datetimeFigureOut">
              <a:rPr lang="de-DE" smtClean="0"/>
              <a:t>05.09.2025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8F3690F-6D19-48BC-ABD2-4A30C8E41F08}" type="slidenum">
              <a:rPr lang="de-DE" smtClean="0"/>
              <a:t>‹Nr.›</a:t>
            </a:fld>
            <a:endParaRPr lang="de-DE"/>
          </a:p>
        </p:txBody>
      </p:sp>
    </p:spTree>
    <p:extLst>
      <p:ext uri="{BB962C8B-B14F-4D97-AF65-F5344CB8AC3E}">
        <p14:creationId xmlns:p14="http://schemas.microsoft.com/office/powerpoint/2010/main" val="297724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4BFAE-AE40-4560-8FCB-D7BCA068CB2E}" type="datetimeFigureOut">
              <a:rPr lang="de-DE" smtClean="0"/>
              <a:t>05.09.2025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8F3690F-6D19-48BC-ABD2-4A30C8E41F08}" type="slidenum">
              <a:rPr lang="de-DE" smtClean="0"/>
              <a:t>‹Nr.›</a:t>
            </a:fld>
            <a:endParaRPr lang="de-DE"/>
          </a:p>
        </p:txBody>
      </p:sp>
    </p:spTree>
    <p:extLst>
      <p:ext uri="{BB962C8B-B14F-4D97-AF65-F5344CB8AC3E}">
        <p14:creationId xmlns:p14="http://schemas.microsoft.com/office/powerpoint/2010/main" val="120657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D4BFAE-AE40-4560-8FCB-D7BCA068CB2E}" type="datetimeFigureOut">
              <a:rPr lang="de-DE" smtClean="0"/>
              <a:t>05.09.2025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8F3690F-6D19-48BC-ABD2-4A30C8E41F08}" type="slidenum">
              <a:rPr lang="de-DE" smtClean="0"/>
              <a:t>‹Nr.›</a:t>
            </a:fld>
            <a:endParaRPr lang="de-DE"/>
          </a:p>
        </p:txBody>
      </p:sp>
    </p:spTree>
    <p:extLst>
      <p:ext uri="{BB962C8B-B14F-4D97-AF65-F5344CB8AC3E}">
        <p14:creationId xmlns:p14="http://schemas.microsoft.com/office/powerpoint/2010/main" val="65300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D4BFAE-AE40-4560-8FCB-D7BCA068CB2E}" type="datetimeFigureOut">
              <a:rPr lang="de-DE" smtClean="0"/>
              <a:t>05.09.2025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8F3690F-6D19-48BC-ABD2-4A30C8E41F08}" type="slidenum">
              <a:rPr lang="de-DE" smtClean="0"/>
              <a:t>‹Nr.›</a:t>
            </a:fld>
            <a:endParaRPr lang="de-DE"/>
          </a:p>
        </p:txBody>
      </p:sp>
    </p:spTree>
    <p:extLst>
      <p:ext uri="{BB962C8B-B14F-4D97-AF65-F5344CB8AC3E}">
        <p14:creationId xmlns:p14="http://schemas.microsoft.com/office/powerpoint/2010/main" val="33179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4BFAE-AE40-4560-8FCB-D7BCA068CB2E}" type="datetimeFigureOut">
              <a:rPr lang="de-DE" smtClean="0"/>
              <a:t>05.09.2025</a:t>
            </a:fld>
            <a:endParaRPr lang="de-D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3690F-6D19-48BC-ABD2-4A30C8E41F08}" type="slidenum">
              <a:rPr lang="de-DE" smtClean="0"/>
              <a:t>‹Nr.›</a:t>
            </a:fld>
            <a:endParaRPr lang="de-DE"/>
          </a:p>
        </p:txBody>
      </p:sp>
    </p:spTree>
    <p:extLst>
      <p:ext uri="{BB962C8B-B14F-4D97-AF65-F5344CB8AC3E}">
        <p14:creationId xmlns:p14="http://schemas.microsoft.com/office/powerpoint/2010/main" val="1146526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53D4984-4089-A28E-E043-00E9FF8F0E71}"/>
              </a:ext>
            </a:extLst>
          </p:cNvPr>
          <p:cNvPicPr>
            <a:picLocks noChangeAspect="1"/>
          </p:cNvPicPr>
          <p:nvPr/>
        </p:nvPicPr>
        <p:blipFill>
          <a:blip r:embed="rId2"/>
          <a:stretch>
            <a:fillRect/>
          </a:stretch>
        </p:blipFill>
        <p:spPr>
          <a:xfrm>
            <a:off x="2704" y="0"/>
            <a:ext cx="9900592" cy="6858000"/>
          </a:xfrm>
          <a:prstGeom prst="rect">
            <a:avLst/>
          </a:prstGeom>
        </p:spPr>
      </p:pic>
    </p:spTree>
    <p:extLst>
      <p:ext uri="{BB962C8B-B14F-4D97-AF65-F5344CB8AC3E}">
        <p14:creationId xmlns:p14="http://schemas.microsoft.com/office/powerpoint/2010/main" val="346605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E0D9D60E-0572-6B46-A265-88CBC3A31CC2}"/>
              </a:ext>
            </a:extLst>
          </p:cNvPr>
          <p:cNvSpPr/>
          <p:nvPr/>
        </p:nvSpPr>
        <p:spPr>
          <a:xfrm>
            <a:off x="7008251" y="6387425"/>
            <a:ext cx="2937697" cy="495757"/>
          </a:xfrm>
          <a:prstGeom prst="parallelogram">
            <a:avLst>
              <a:gd name="adj" fmla="val 20359"/>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r" defTabSz="271348" rtl="0" eaLnBrk="1" fontAlgn="auto" latinLnBrk="0" hangingPunct="1">
              <a:lnSpc>
                <a:spcPct val="100000"/>
              </a:lnSpc>
              <a:spcBef>
                <a:spcPts val="0"/>
              </a:spcBef>
              <a:spcAft>
                <a:spcPts val="0"/>
              </a:spcAft>
              <a:buClrTx/>
              <a:buSzTx/>
              <a:buFontTx/>
              <a:buNone/>
              <a:tabLst/>
              <a:defRPr/>
            </a:pPr>
            <a:r>
              <a:rPr kumimoji="0" lang="de-DE" sz="1187"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Vorderseite </a:t>
            </a:r>
            <a:r>
              <a:rPr kumimoji="0" lang="de-DE" sz="1187" b="0" i="0" u="none" strike="noStrike" kern="1200" cap="none"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v</a:t>
            </a:r>
            <a:r>
              <a:rPr kumimoji="0" lang="de-DE" sz="1187"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2.5</a:t>
            </a:r>
            <a:br>
              <a:rPr kumimoji="0" lang="de-DE" sz="1187"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br>
            <a:r>
              <a:rPr kumimoji="0" lang="de-DE" sz="1000"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09/2025</a:t>
            </a:r>
          </a:p>
        </p:txBody>
      </p:sp>
      <p:sp>
        <p:nvSpPr>
          <p:cNvPr id="6" name="TextBox 5">
            <a:extLst>
              <a:ext uri="{FF2B5EF4-FFF2-40B4-BE49-F238E27FC236}">
                <a16:creationId xmlns:a16="http://schemas.microsoft.com/office/drawing/2014/main" id="{C613EC18-7571-E3A2-476E-B932C0220404}"/>
              </a:ext>
            </a:extLst>
          </p:cNvPr>
          <p:cNvSpPr txBox="1"/>
          <p:nvPr/>
        </p:nvSpPr>
        <p:spPr>
          <a:xfrm>
            <a:off x="155782" y="109195"/>
            <a:ext cx="3440365" cy="465384"/>
          </a:xfrm>
          <a:prstGeom prst="rect">
            <a:avLst/>
          </a:prstGeom>
          <a:noFill/>
        </p:spPr>
        <p:txBody>
          <a:bodyPr wrap="none" rtlCol="0">
            <a:spAutoFit/>
          </a:bodyPr>
          <a:lstStyle/>
          <a:p>
            <a:pPr marL="0" marR="0" lvl="0" indent="0" algn="l" defTabSz="271348" rtl="0" eaLnBrk="1" fontAlgn="auto" latinLnBrk="0" hangingPunct="1">
              <a:lnSpc>
                <a:spcPct val="100000"/>
              </a:lnSpc>
              <a:spcBef>
                <a:spcPts val="0"/>
              </a:spcBef>
              <a:spcAft>
                <a:spcPts val="0"/>
              </a:spcAft>
              <a:buClrTx/>
              <a:buSzTx/>
              <a:buFontTx/>
              <a:buNone/>
              <a:tabLst/>
              <a:defRPr/>
            </a:pPr>
            <a:r>
              <a:rPr kumimoji="0" lang="de-DE" sz="1424"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MODERN Project-Navigator </a:t>
            </a:r>
            <a:r>
              <a:rPr kumimoji="0" lang="de-DE" sz="1424" b="0" i="0" u="none" strike="noStrike" kern="1200" cap="all" spc="0" normalizeH="0" baseline="3000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a:t>
            </a:r>
            <a:r>
              <a:rPr kumimoji="0" lang="de-DE" sz="1424"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 </a:t>
            </a:r>
            <a:br>
              <a:rPr kumimoji="0" lang="de-DE" sz="1424"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br>
            <a:r>
              <a:rPr kumimoji="0" lang="de-DE" sz="1000"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Prozesse, Methoden, Tools</a:t>
            </a:r>
            <a:endParaRPr kumimoji="0" lang="de-DE" sz="1424"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endParaRPr>
          </a:p>
        </p:txBody>
      </p:sp>
      <p:sp>
        <p:nvSpPr>
          <p:cNvPr id="7" name="Parallelogram 6">
            <a:extLst>
              <a:ext uri="{FF2B5EF4-FFF2-40B4-BE49-F238E27FC236}">
                <a16:creationId xmlns:a16="http://schemas.microsoft.com/office/drawing/2014/main" id="{3C877AEE-C5A1-217E-855B-7BE89509AA12}"/>
              </a:ext>
            </a:extLst>
          </p:cNvPr>
          <p:cNvSpPr/>
          <p:nvPr/>
        </p:nvSpPr>
        <p:spPr>
          <a:xfrm>
            <a:off x="-53189" y="6506047"/>
            <a:ext cx="3448191" cy="495757"/>
          </a:xfrm>
          <a:prstGeom prst="parallelogram">
            <a:avLst>
              <a:gd name="adj" fmla="val 20359"/>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271348" rtl="0" eaLnBrk="1" fontAlgn="auto" latinLnBrk="0" hangingPunct="1">
              <a:lnSpc>
                <a:spcPct val="100000"/>
              </a:lnSpc>
              <a:spcBef>
                <a:spcPts val="0"/>
              </a:spcBef>
              <a:spcAft>
                <a:spcPts val="0"/>
              </a:spcAft>
              <a:buClrTx/>
              <a:buSzTx/>
              <a:buFontTx/>
              <a:buNone/>
              <a:tabLst/>
              <a:defRPr/>
            </a:pPr>
            <a:r>
              <a:rPr kumimoji="0" lang="de-DE" sz="700"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Autor: Chris Schiebel</a:t>
            </a:r>
          </a:p>
          <a:p>
            <a:pPr marL="0" marR="0" lvl="0" indent="0" algn="l" defTabSz="271348" rtl="0" eaLnBrk="1" fontAlgn="auto" latinLnBrk="0" hangingPunct="1">
              <a:lnSpc>
                <a:spcPct val="100000"/>
              </a:lnSpc>
              <a:spcBef>
                <a:spcPts val="0"/>
              </a:spcBef>
              <a:spcAft>
                <a:spcPts val="0"/>
              </a:spcAft>
              <a:buClrTx/>
              <a:buSzTx/>
              <a:buFontTx/>
              <a:buNone/>
              <a:tabLst/>
              <a:defRPr/>
            </a:pPr>
            <a:r>
              <a:rPr kumimoji="0" lang="de-DE" sz="700"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Creative Commons: CC BY-SA 4.0</a:t>
            </a:r>
          </a:p>
        </p:txBody>
      </p:sp>
      <p:pic>
        <p:nvPicPr>
          <p:cNvPr id="8" name="Picture 7">
            <a:extLst>
              <a:ext uri="{FF2B5EF4-FFF2-40B4-BE49-F238E27FC236}">
                <a16:creationId xmlns:a16="http://schemas.microsoft.com/office/drawing/2014/main" id="{120759D7-C17D-BD96-3B5B-AA0A873803F9}"/>
              </a:ext>
            </a:extLst>
          </p:cNvPr>
          <p:cNvPicPr>
            <a:picLocks noChangeAspect="1"/>
          </p:cNvPicPr>
          <p:nvPr/>
        </p:nvPicPr>
        <p:blipFill>
          <a:blip r:embed="rId3"/>
          <a:stretch>
            <a:fillRect/>
          </a:stretch>
        </p:blipFill>
        <p:spPr>
          <a:xfrm>
            <a:off x="235086" y="6299452"/>
            <a:ext cx="675179" cy="216120"/>
          </a:xfrm>
          <a:prstGeom prst="rect">
            <a:avLst/>
          </a:prstGeom>
        </p:spPr>
      </p:pic>
      <p:grpSp>
        <p:nvGrpSpPr>
          <p:cNvPr id="140" name="Group 139">
            <a:extLst>
              <a:ext uri="{FF2B5EF4-FFF2-40B4-BE49-F238E27FC236}">
                <a16:creationId xmlns:a16="http://schemas.microsoft.com/office/drawing/2014/main" id="{1FBE2E7D-06B7-3701-A724-1B28AEC89638}"/>
              </a:ext>
            </a:extLst>
          </p:cNvPr>
          <p:cNvGrpSpPr/>
          <p:nvPr/>
        </p:nvGrpSpPr>
        <p:grpSpPr>
          <a:xfrm>
            <a:off x="314799" y="454611"/>
            <a:ext cx="9212454" cy="6002628"/>
            <a:chOff x="489135" y="1089588"/>
            <a:chExt cx="15522559" cy="10114151"/>
          </a:xfrm>
          <a:effectLst>
            <a:outerShdw blurRad="50800" dist="63500" dir="2700000" algn="tl" rotWithShape="0">
              <a:prstClr val="black">
                <a:alpha val="40000"/>
              </a:prstClr>
            </a:outerShdw>
          </a:effectLst>
        </p:grpSpPr>
        <p:sp>
          <p:nvSpPr>
            <p:cNvPr id="141" name="Parallelogram 140">
              <a:extLst>
                <a:ext uri="{FF2B5EF4-FFF2-40B4-BE49-F238E27FC236}">
                  <a16:creationId xmlns:a16="http://schemas.microsoft.com/office/drawing/2014/main" id="{9D70534D-B996-BE34-5CBE-2E981B6B16C4}"/>
                </a:ext>
              </a:extLst>
            </p:cNvPr>
            <p:cNvSpPr/>
            <p:nvPr/>
          </p:nvSpPr>
          <p:spPr>
            <a:xfrm>
              <a:off x="1961306" y="1089588"/>
              <a:ext cx="4371746" cy="10114151"/>
            </a:xfrm>
            <a:prstGeom prst="parallelogram">
              <a:avLst>
                <a:gd name="adj" fmla="val 47952"/>
              </a:avLst>
            </a:prstGeom>
            <a:solidFill>
              <a:srgbClr val="D4AF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424" b="0" i="0" u="none" strike="noStrike" kern="1200" cap="none" spc="0" normalizeH="0" baseline="0" noProof="0" dirty="0">
                <a:ln>
                  <a:noFill/>
                </a:ln>
                <a:solidFill>
                  <a:srgbClr val="005A73"/>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142" name="Parallelogram 141">
              <a:extLst>
                <a:ext uri="{FF2B5EF4-FFF2-40B4-BE49-F238E27FC236}">
                  <a16:creationId xmlns:a16="http://schemas.microsoft.com/office/drawing/2014/main" id="{5FF0ACED-E643-E51B-0682-391955899907}"/>
                </a:ext>
              </a:extLst>
            </p:cNvPr>
            <p:cNvSpPr/>
            <p:nvPr/>
          </p:nvSpPr>
          <p:spPr>
            <a:xfrm>
              <a:off x="10311888" y="1089588"/>
              <a:ext cx="4371746" cy="10114151"/>
            </a:xfrm>
            <a:prstGeom prst="parallelogram">
              <a:avLst>
                <a:gd name="adj" fmla="val 47952"/>
              </a:avLst>
            </a:prstGeom>
            <a:solidFill>
              <a:srgbClr val="D4AF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424" b="0" i="0" u="none" strike="noStrike" kern="1200" cap="none" spc="0" normalizeH="0" baseline="0" noProof="0">
                <a:ln>
                  <a:noFill/>
                </a:ln>
                <a:solidFill>
                  <a:srgbClr val="005A73"/>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143" name="Parallelogram 142">
              <a:extLst>
                <a:ext uri="{FF2B5EF4-FFF2-40B4-BE49-F238E27FC236}">
                  <a16:creationId xmlns:a16="http://schemas.microsoft.com/office/drawing/2014/main" id="{9D03630C-A4CC-6164-3F41-021111327F6B}"/>
                </a:ext>
              </a:extLst>
            </p:cNvPr>
            <p:cNvSpPr/>
            <p:nvPr/>
          </p:nvSpPr>
          <p:spPr>
            <a:xfrm>
              <a:off x="1453865" y="2185095"/>
              <a:ext cx="14557829" cy="1773590"/>
            </a:xfrm>
            <a:prstGeom prst="parallelogram">
              <a:avLst/>
            </a:prstGeom>
            <a:solidFill>
              <a:srgbClr val="D4AF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068" b="0" i="0" u="none" strike="noStrike" kern="1200" cap="none" spc="0" normalizeH="0" baseline="0" noProof="0" dirty="0">
                <a:ln>
                  <a:noFill/>
                </a:ln>
                <a:solidFill>
                  <a:srgbClr val="005A73"/>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144" name="Parallelogram 143">
              <a:extLst>
                <a:ext uri="{FF2B5EF4-FFF2-40B4-BE49-F238E27FC236}">
                  <a16:creationId xmlns:a16="http://schemas.microsoft.com/office/drawing/2014/main" id="{173E1C93-5FCC-C1BF-BB19-9F5D668A223E}"/>
                </a:ext>
              </a:extLst>
            </p:cNvPr>
            <p:cNvSpPr/>
            <p:nvPr/>
          </p:nvSpPr>
          <p:spPr>
            <a:xfrm>
              <a:off x="489135" y="8321096"/>
              <a:ext cx="14557828" cy="1773590"/>
            </a:xfrm>
            <a:prstGeom prst="parallelogram">
              <a:avLst/>
            </a:prstGeom>
            <a:solidFill>
              <a:srgbClr val="D4AF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068" b="0" i="0" u="none" strike="noStrike" kern="1200" cap="none" spc="0" normalizeH="0" baseline="0" noProof="0" dirty="0">
                <a:ln>
                  <a:noFill/>
                </a:ln>
                <a:solidFill>
                  <a:srgbClr val="005A73"/>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grpSp>
      <p:sp>
        <p:nvSpPr>
          <p:cNvPr id="145" name="Parallelogram 144">
            <a:extLst>
              <a:ext uri="{FF2B5EF4-FFF2-40B4-BE49-F238E27FC236}">
                <a16:creationId xmlns:a16="http://schemas.microsoft.com/office/drawing/2014/main" id="{D768D71D-429E-9B7C-8148-8887B647BD0B}"/>
              </a:ext>
            </a:extLst>
          </p:cNvPr>
          <p:cNvSpPr/>
          <p:nvPr/>
        </p:nvSpPr>
        <p:spPr>
          <a:xfrm>
            <a:off x="311201" y="4746424"/>
            <a:ext cx="8639898" cy="1052605"/>
          </a:xfrm>
          <a:prstGeom prst="parallelogram">
            <a:avLst/>
          </a:prstGeom>
          <a:solidFill>
            <a:srgbClr val="318AD6"/>
          </a:solidFill>
          <a:ln>
            <a:solidFill>
              <a:srgbClr val="318AD6"/>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068" b="0" i="0" u="none" strike="noStrike" kern="1200" cap="none" spc="0" normalizeH="0" baseline="0" noProof="0" dirty="0">
              <a:ln>
                <a:noFill/>
              </a:ln>
              <a:solidFill>
                <a:srgbClr val="005A73"/>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146" name="Parallelogram 145">
            <a:extLst>
              <a:ext uri="{FF2B5EF4-FFF2-40B4-BE49-F238E27FC236}">
                <a16:creationId xmlns:a16="http://schemas.microsoft.com/office/drawing/2014/main" id="{DAE55075-A356-57FC-CE76-E0DB2FA977F6}"/>
              </a:ext>
            </a:extLst>
          </p:cNvPr>
          <p:cNvSpPr/>
          <p:nvPr/>
        </p:nvSpPr>
        <p:spPr>
          <a:xfrm>
            <a:off x="880462" y="1104780"/>
            <a:ext cx="8639899" cy="1052605"/>
          </a:xfrm>
          <a:prstGeom prst="parallelogram">
            <a:avLst/>
          </a:prstGeom>
          <a:solidFill>
            <a:srgbClr val="318AD6"/>
          </a:solidFill>
          <a:ln>
            <a:solidFill>
              <a:srgbClr val="318AD6"/>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068" b="0" i="0" u="none" strike="noStrike" kern="1200" cap="none" spc="0" normalizeH="0" baseline="0" noProof="0" dirty="0">
              <a:ln>
                <a:noFill/>
              </a:ln>
              <a:solidFill>
                <a:srgbClr val="005A73"/>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147" name="Rectangle 146">
            <a:extLst>
              <a:ext uri="{FF2B5EF4-FFF2-40B4-BE49-F238E27FC236}">
                <a16:creationId xmlns:a16="http://schemas.microsoft.com/office/drawing/2014/main" id="{3C195BF2-9732-30F9-E2EC-81B9D7D8A6C7}"/>
              </a:ext>
            </a:extLst>
          </p:cNvPr>
          <p:cNvSpPr/>
          <p:nvPr/>
        </p:nvSpPr>
        <p:spPr>
          <a:xfrm>
            <a:off x="1184817" y="1449533"/>
            <a:ext cx="859211" cy="333425"/>
          </a:xfrm>
          <a:prstGeom prst="rect">
            <a:avLst/>
          </a:prstGeom>
          <a:noFill/>
        </p:spPr>
        <p:txBody>
          <a:bodyPr wrap="none" lIns="0" tIns="0" rIns="0" bIns="0">
            <a:spAutoFit/>
          </a:bodyPr>
          <a:lstStyle/>
          <a:p>
            <a:pPr marL="0" marR="0" lvl="0" indent="0" algn="ctr" defTabSz="271348" rtl="0" eaLnBrk="1" fontAlgn="auto" latinLnBrk="0" hangingPunct="1">
              <a:lnSpc>
                <a:spcPts val="1306"/>
              </a:lnSpc>
              <a:spcBef>
                <a:spcPts val="0"/>
              </a:spcBef>
              <a:spcAft>
                <a:spcPts val="0"/>
              </a:spcAft>
              <a:buClrTx/>
              <a:buSzTx/>
              <a:buFontTx/>
              <a:buNone/>
              <a:tabLst/>
              <a:defRPr/>
            </a:pPr>
            <a:r>
              <a:rPr kumimoji="0" lang="de-DE" sz="1187" b="0"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Montserrat Medium" panose="00000600000000000000" pitchFamily="2" charset="0"/>
                <a:ea typeface="Lato Semibold" panose="020F0502020204030203" pitchFamily="34" charset="0"/>
                <a:cs typeface="Lato Semibold" panose="020F0502020204030203" pitchFamily="34" charset="0"/>
              </a:rPr>
              <a:t>Modus</a:t>
            </a:r>
            <a:br>
              <a:rPr kumimoji="0" lang="de-DE" sz="1187" b="0"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Montserrat Medium" panose="00000600000000000000" pitchFamily="2" charset="0"/>
                <a:ea typeface="Lato Semibold" panose="020F0502020204030203" pitchFamily="34" charset="0"/>
                <a:cs typeface="Lato Semibold" panose="020F0502020204030203" pitchFamily="34" charset="0"/>
              </a:rPr>
            </a:br>
            <a:r>
              <a:rPr kumimoji="0" lang="de-DE" sz="1187" b="0"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Montserrat Medium" panose="00000600000000000000" pitchFamily="2" charset="0"/>
                <a:ea typeface="Lato Semibold" panose="020F0502020204030203" pitchFamily="34" charset="0"/>
                <a:cs typeface="Lato Semibold" panose="020F0502020204030203" pitchFamily="34" charset="0"/>
              </a:rPr>
              <a:t>Operandi</a:t>
            </a:r>
            <a:endParaRPr kumimoji="0" lang="de-DE" sz="1187"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148" name="Parallelogram 147">
            <a:extLst>
              <a:ext uri="{FF2B5EF4-FFF2-40B4-BE49-F238E27FC236}">
                <a16:creationId xmlns:a16="http://schemas.microsoft.com/office/drawing/2014/main" id="{19FA74F3-F96B-2FDB-5D1D-D0092F8C2FBB}"/>
              </a:ext>
            </a:extLst>
          </p:cNvPr>
          <p:cNvSpPr/>
          <p:nvPr/>
        </p:nvSpPr>
        <p:spPr>
          <a:xfrm>
            <a:off x="6140173" y="454611"/>
            <a:ext cx="2594579" cy="6002628"/>
          </a:xfrm>
          <a:prstGeom prst="parallelogram">
            <a:avLst>
              <a:gd name="adj" fmla="val 47952"/>
            </a:avLst>
          </a:prstGeom>
          <a:solidFill>
            <a:srgbClr val="318AD6"/>
          </a:solidFill>
          <a:ln>
            <a:solidFill>
              <a:srgbClr val="318AD6"/>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424" b="0" i="0" u="none" strike="noStrike" kern="1200" cap="none" spc="0" normalizeH="0" baseline="0" noProof="0">
              <a:ln>
                <a:noFill/>
              </a:ln>
              <a:solidFill>
                <a:srgbClr val="005A73"/>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149" name="Rectangle 148">
            <a:extLst>
              <a:ext uri="{FF2B5EF4-FFF2-40B4-BE49-F238E27FC236}">
                <a16:creationId xmlns:a16="http://schemas.microsoft.com/office/drawing/2014/main" id="{64A49782-F7BD-CFF8-689E-F511BC8317BD}"/>
              </a:ext>
            </a:extLst>
          </p:cNvPr>
          <p:cNvSpPr/>
          <p:nvPr/>
        </p:nvSpPr>
        <p:spPr>
          <a:xfrm>
            <a:off x="6471012" y="5871969"/>
            <a:ext cx="889667" cy="318036"/>
          </a:xfrm>
          <a:prstGeom prst="rect">
            <a:avLst/>
          </a:prstGeom>
          <a:noFill/>
        </p:spPr>
        <p:txBody>
          <a:bodyPr wrap="none" lIns="0" tIns="0" rIns="0" bIns="0">
            <a:spAutoFit/>
          </a:bodyPr>
          <a:lstStyle/>
          <a:p>
            <a:pPr marL="0" marR="0" lvl="0" indent="0" algn="ctr" defTabSz="271348" rtl="0" eaLnBrk="1" fontAlgn="auto" latinLnBrk="0" hangingPunct="1">
              <a:lnSpc>
                <a:spcPts val="1300"/>
              </a:lnSpc>
              <a:spcBef>
                <a:spcPts val="0"/>
              </a:spcBef>
              <a:spcAft>
                <a:spcPts val="0"/>
              </a:spcAft>
              <a:buClrTx/>
              <a:buSzTx/>
              <a:buFontTx/>
              <a:buNone/>
              <a:tabLst/>
              <a:defRPr/>
            </a:pPr>
            <a:r>
              <a:rPr kumimoji="0" lang="de-DE" sz="831" b="0" i="1" u="none" strike="noStrike" kern="1200" cap="all" spc="0" normalizeH="0" baseline="0" noProof="0" dirty="0">
                <a:ln>
                  <a:noFill/>
                </a:ln>
                <a:solidFill>
                  <a:prstClr val="white"/>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Intention/</a:t>
            </a:r>
            <a:br>
              <a:rPr kumimoji="0" lang="de-DE" sz="831" b="0" i="1" u="none" strike="noStrike" kern="1200" cap="all" spc="0" normalizeH="0" baseline="0" noProof="0" dirty="0">
                <a:ln>
                  <a:noFill/>
                </a:ln>
                <a:solidFill>
                  <a:prstClr val="white"/>
                </a:solidFill>
                <a:effectLst/>
                <a:uLnTx/>
                <a:uFillTx/>
                <a:latin typeface="Montserrat Medium" panose="00000600000000000000" pitchFamily="2" charset="0"/>
                <a:ea typeface="Lato Semibold" panose="020F0502020204030203" pitchFamily="34" charset="0"/>
                <a:cs typeface="Lato Semibold" panose="020F0502020204030203" pitchFamily="34" charset="0"/>
              </a:rPr>
            </a:br>
            <a:r>
              <a:rPr kumimoji="0" lang="de-DE" sz="831" b="0" i="1" u="none" strike="noStrike" kern="1200" cap="all" spc="0" normalizeH="0" baseline="0" noProof="0" dirty="0">
                <a:ln>
                  <a:noFill/>
                </a:ln>
                <a:solidFill>
                  <a:prstClr val="white"/>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Anforderung</a:t>
            </a:r>
            <a:endParaRPr kumimoji="0" lang="de-DE" sz="831" b="0" i="1" u="none" strike="noStrike" kern="1200" cap="none" spc="0" normalizeH="0" baseline="0" noProof="0" dirty="0">
              <a:ln>
                <a:noFill/>
              </a:ln>
              <a:solidFill>
                <a:prstClr val="white"/>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150" name="Rectangle 149">
            <a:extLst>
              <a:ext uri="{FF2B5EF4-FFF2-40B4-BE49-F238E27FC236}">
                <a16:creationId xmlns:a16="http://schemas.microsoft.com/office/drawing/2014/main" id="{94146C7D-17D4-2D60-6CA7-58B2CCA5A7E2}"/>
              </a:ext>
            </a:extLst>
          </p:cNvPr>
          <p:cNvSpPr/>
          <p:nvPr/>
        </p:nvSpPr>
        <p:spPr>
          <a:xfrm>
            <a:off x="7395751" y="653559"/>
            <a:ext cx="1152560" cy="333425"/>
          </a:xfrm>
          <a:prstGeom prst="rect">
            <a:avLst/>
          </a:prstGeom>
          <a:noFill/>
        </p:spPr>
        <p:txBody>
          <a:bodyPr wrap="none" lIns="0" tIns="0" rIns="0" bIns="0">
            <a:spAutoFit/>
          </a:bodyPr>
          <a:lstStyle/>
          <a:p>
            <a:pPr marL="0" marR="0" lvl="0" indent="0" algn="ctr" defTabSz="271348" rtl="0" eaLnBrk="1" fontAlgn="auto" latinLnBrk="0" hangingPunct="1">
              <a:lnSpc>
                <a:spcPts val="1306"/>
              </a:lnSpc>
              <a:spcBef>
                <a:spcPts val="0"/>
              </a:spcBef>
              <a:spcAft>
                <a:spcPts val="0"/>
              </a:spcAft>
              <a:buClrTx/>
              <a:buSzTx/>
              <a:buFontTx/>
              <a:buNone/>
              <a:tabLst/>
              <a:defRPr/>
            </a:pPr>
            <a:r>
              <a:rPr kumimoji="0" lang="de-DE" sz="1187" b="0"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Montserrat Medium" panose="00000600000000000000" pitchFamily="2" charset="0"/>
                <a:ea typeface="Lato Semibold" panose="020F0502020204030203" pitchFamily="34" charset="0"/>
                <a:cs typeface="Lato Semibold" panose="020F0502020204030203" pitchFamily="34" charset="0"/>
              </a:rPr>
              <a:t>Grund, </a:t>
            </a:r>
          </a:p>
          <a:p>
            <a:pPr marL="0" marR="0" lvl="0" indent="0" algn="ctr" defTabSz="271348" rtl="0" eaLnBrk="1" fontAlgn="auto" latinLnBrk="0" hangingPunct="1">
              <a:lnSpc>
                <a:spcPts val="1306"/>
              </a:lnSpc>
              <a:spcBef>
                <a:spcPts val="0"/>
              </a:spcBef>
              <a:spcAft>
                <a:spcPts val="0"/>
              </a:spcAft>
              <a:buClrTx/>
              <a:buSzTx/>
              <a:buFontTx/>
              <a:buNone/>
              <a:tabLst/>
              <a:defRPr/>
            </a:pPr>
            <a:r>
              <a:rPr kumimoji="0" lang="de-DE" sz="1187" b="0"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Montserrat Medium" panose="00000600000000000000" pitchFamily="2" charset="0"/>
                <a:ea typeface="Lato Semibold" panose="020F0502020204030203" pitchFamily="34" charset="0"/>
                <a:cs typeface="Lato Semibold" panose="020F0502020204030203" pitchFamily="34" charset="0"/>
              </a:rPr>
              <a:t>Anlass &amp; Ziel</a:t>
            </a:r>
            <a:endParaRPr kumimoji="0" lang="de-DE" sz="1187"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151" name="Parallelogram 150">
            <a:extLst>
              <a:ext uri="{FF2B5EF4-FFF2-40B4-BE49-F238E27FC236}">
                <a16:creationId xmlns:a16="http://schemas.microsoft.com/office/drawing/2014/main" id="{48022167-85C1-B9A5-F55F-BC067468539E}"/>
              </a:ext>
            </a:extLst>
          </p:cNvPr>
          <p:cNvSpPr/>
          <p:nvPr/>
        </p:nvSpPr>
        <p:spPr>
          <a:xfrm>
            <a:off x="7244973" y="1290793"/>
            <a:ext cx="1174543" cy="673755"/>
          </a:xfrm>
          <a:prstGeom prst="parallelogram">
            <a:avLst>
              <a:gd name="adj" fmla="val 20359"/>
            </a:avLst>
          </a:prstGeom>
          <a:solidFill>
            <a:srgbClr val="FBFF8D"/>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1"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Schnittstelle &amp; Abhängigkeiten zum Umfeld</a:t>
            </a:r>
            <a:br>
              <a:rPr kumimoji="0" lang="de-DE" sz="712" b="1"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br>
            <a:r>
              <a:rPr kumimoji="0" lang="de-DE" sz="712" b="1"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(End-2-End)</a:t>
            </a:r>
          </a:p>
        </p:txBody>
      </p:sp>
      <p:sp>
        <p:nvSpPr>
          <p:cNvPr id="152" name="Parallelogram 151">
            <a:extLst>
              <a:ext uri="{FF2B5EF4-FFF2-40B4-BE49-F238E27FC236}">
                <a16:creationId xmlns:a16="http://schemas.microsoft.com/office/drawing/2014/main" id="{247E2D00-8DA9-ECD2-CFE1-035603A1B022}"/>
              </a:ext>
            </a:extLst>
          </p:cNvPr>
          <p:cNvSpPr/>
          <p:nvPr/>
        </p:nvSpPr>
        <p:spPr>
          <a:xfrm>
            <a:off x="7117514" y="2223892"/>
            <a:ext cx="1062459" cy="483257"/>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Weg von</a:t>
            </a:r>
          </a:p>
        </p:txBody>
      </p:sp>
      <p:sp>
        <p:nvSpPr>
          <p:cNvPr id="153" name="Parallelogram 152">
            <a:extLst>
              <a:ext uri="{FF2B5EF4-FFF2-40B4-BE49-F238E27FC236}">
                <a16:creationId xmlns:a16="http://schemas.microsoft.com/office/drawing/2014/main" id="{ECB68F8A-5CFB-37D7-5F75-A4FC71C61A01}"/>
              </a:ext>
            </a:extLst>
          </p:cNvPr>
          <p:cNvSpPr/>
          <p:nvPr/>
        </p:nvSpPr>
        <p:spPr>
          <a:xfrm>
            <a:off x="6975401" y="2889025"/>
            <a:ext cx="1062459" cy="483257"/>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Hin Zu</a:t>
            </a:r>
          </a:p>
        </p:txBody>
      </p:sp>
      <p:sp>
        <p:nvSpPr>
          <p:cNvPr id="154" name="Parallelogram 153">
            <a:extLst>
              <a:ext uri="{FF2B5EF4-FFF2-40B4-BE49-F238E27FC236}">
                <a16:creationId xmlns:a16="http://schemas.microsoft.com/office/drawing/2014/main" id="{7FA598D3-E769-1837-4326-82E8855244F1}"/>
              </a:ext>
            </a:extLst>
          </p:cNvPr>
          <p:cNvSpPr/>
          <p:nvPr/>
        </p:nvSpPr>
        <p:spPr>
          <a:xfrm>
            <a:off x="6833623" y="3554158"/>
            <a:ext cx="1062459" cy="483257"/>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Um Zu</a:t>
            </a:r>
          </a:p>
        </p:txBody>
      </p:sp>
      <p:sp>
        <p:nvSpPr>
          <p:cNvPr id="155" name="Parallelogram 154">
            <a:extLst>
              <a:ext uri="{FF2B5EF4-FFF2-40B4-BE49-F238E27FC236}">
                <a16:creationId xmlns:a16="http://schemas.microsoft.com/office/drawing/2014/main" id="{652D7D69-E640-6833-AE33-1687115C2B75}"/>
              </a:ext>
            </a:extLst>
          </p:cNvPr>
          <p:cNvSpPr/>
          <p:nvPr/>
        </p:nvSpPr>
        <p:spPr>
          <a:xfrm>
            <a:off x="6693982" y="4219291"/>
            <a:ext cx="1062459" cy="483257"/>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Kunden, Nutzer,</a:t>
            </a:r>
          </a:p>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Sponsorship</a:t>
            </a:r>
          </a:p>
        </p:txBody>
      </p:sp>
      <p:sp>
        <p:nvSpPr>
          <p:cNvPr id="156" name="Parallelogram 155">
            <a:extLst>
              <a:ext uri="{FF2B5EF4-FFF2-40B4-BE49-F238E27FC236}">
                <a16:creationId xmlns:a16="http://schemas.microsoft.com/office/drawing/2014/main" id="{8A96D54B-69C7-B0A2-81FB-740955CCDC57}"/>
              </a:ext>
            </a:extLst>
          </p:cNvPr>
          <p:cNvSpPr/>
          <p:nvPr/>
        </p:nvSpPr>
        <p:spPr>
          <a:xfrm>
            <a:off x="1184202" y="454611"/>
            <a:ext cx="2594579" cy="6002628"/>
          </a:xfrm>
          <a:prstGeom prst="parallelogram">
            <a:avLst>
              <a:gd name="adj" fmla="val 47952"/>
            </a:avLst>
          </a:prstGeom>
          <a:solidFill>
            <a:srgbClr val="318AD6"/>
          </a:solidFill>
          <a:ln>
            <a:solidFill>
              <a:srgbClr val="318AD6"/>
            </a:solid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424" b="0" i="0" u="none" strike="noStrike" kern="1200" cap="none" spc="0" normalizeH="0" baseline="0" noProof="0" dirty="0">
              <a:ln>
                <a:noFill/>
              </a:ln>
              <a:solidFill>
                <a:srgbClr val="005A73"/>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157" name="Rectangle 156">
            <a:extLst>
              <a:ext uri="{FF2B5EF4-FFF2-40B4-BE49-F238E27FC236}">
                <a16:creationId xmlns:a16="http://schemas.microsoft.com/office/drawing/2014/main" id="{E2FF0882-2D56-E336-4F64-8B37B8BD407C}"/>
              </a:ext>
            </a:extLst>
          </p:cNvPr>
          <p:cNvSpPr/>
          <p:nvPr/>
        </p:nvSpPr>
        <p:spPr>
          <a:xfrm>
            <a:off x="2502843" y="724509"/>
            <a:ext cx="1098058" cy="191527"/>
          </a:xfrm>
          <a:prstGeom prst="rect">
            <a:avLst/>
          </a:prstGeom>
          <a:noFill/>
        </p:spPr>
        <p:txBody>
          <a:bodyPr wrap="none" lIns="0" tIns="0" rIns="0" bIns="0">
            <a:spAutoFit/>
          </a:bodyPr>
          <a:lstStyle/>
          <a:p>
            <a:pPr marL="0" marR="0" lvl="0" indent="0" algn="ctr" defTabSz="271348" rtl="0" eaLnBrk="1" fontAlgn="auto" latinLnBrk="0" hangingPunct="1">
              <a:lnSpc>
                <a:spcPts val="1602"/>
              </a:lnSpc>
              <a:spcBef>
                <a:spcPts val="0"/>
              </a:spcBef>
              <a:spcAft>
                <a:spcPts val="0"/>
              </a:spcAft>
              <a:buClrTx/>
              <a:buSzTx/>
              <a:buFontTx/>
              <a:buNone/>
              <a:tabLst/>
              <a:defRPr/>
            </a:pPr>
            <a:r>
              <a:rPr kumimoji="0" lang="de-DE" sz="1187" b="0"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Montserrat Medium" panose="00000600000000000000" pitchFamily="2" charset="0"/>
                <a:ea typeface="Lato Semibold" panose="020F0502020204030203" pitchFamily="34" charset="0"/>
                <a:cs typeface="Lato Semibold" panose="020F0502020204030203" pitchFamily="34" charset="0"/>
              </a:rPr>
              <a:t>Ressourcen</a:t>
            </a:r>
            <a:endParaRPr kumimoji="0" lang="de-DE" sz="1187"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158" name="Rectangle 157">
            <a:extLst>
              <a:ext uri="{FF2B5EF4-FFF2-40B4-BE49-F238E27FC236}">
                <a16:creationId xmlns:a16="http://schemas.microsoft.com/office/drawing/2014/main" id="{2D982762-D2A3-94DD-375A-85BA0E6B056E}"/>
              </a:ext>
            </a:extLst>
          </p:cNvPr>
          <p:cNvSpPr/>
          <p:nvPr/>
        </p:nvSpPr>
        <p:spPr>
          <a:xfrm>
            <a:off x="1416778" y="5871969"/>
            <a:ext cx="1083630" cy="318036"/>
          </a:xfrm>
          <a:prstGeom prst="rect">
            <a:avLst/>
          </a:prstGeom>
          <a:noFill/>
        </p:spPr>
        <p:txBody>
          <a:bodyPr wrap="none" lIns="0" tIns="0" rIns="0" bIns="0">
            <a:spAutoFit/>
          </a:bodyPr>
          <a:lstStyle/>
          <a:p>
            <a:pPr marL="0" marR="0" lvl="0" indent="0" algn="ctr" defTabSz="271348" rtl="0" eaLnBrk="1" fontAlgn="auto" latinLnBrk="0" hangingPunct="1">
              <a:lnSpc>
                <a:spcPts val="1300"/>
              </a:lnSpc>
              <a:spcBef>
                <a:spcPts val="0"/>
              </a:spcBef>
              <a:spcAft>
                <a:spcPts val="0"/>
              </a:spcAft>
              <a:buClrTx/>
              <a:buSzTx/>
              <a:buFontTx/>
              <a:buNone/>
              <a:tabLst/>
              <a:defRPr/>
            </a:pPr>
            <a:r>
              <a:rPr kumimoji="0" lang="de-DE" sz="831" b="0" i="1" u="none" strike="noStrike" kern="1200" cap="all" spc="0" normalizeH="0" baseline="0" noProof="0" dirty="0">
                <a:ln>
                  <a:noFill/>
                </a:ln>
                <a:solidFill>
                  <a:prstClr val="white"/>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Kondition/</a:t>
            </a:r>
            <a:br>
              <a:rPr kumimoji="0" lang="de-DE" sz="831" b="0" i="1" u="none" strike="noStrike" kern="1200" cap="all" spc="0" normalizeH="0" baseline="0" noProof="0" dirty="0">
                <a:ln>
                  <a:noFill/>
                </a:ln>
                <a:solidFill>
                  <a:prstClr val="white"/>
                </a:solidFill>
                <a:effectLst/>
                <a:uLnTx/>
                <a:uFillTx/>
                <a:latin typeface="Montserrat Medium" panose="00000600000000000000" pitchFamily="2" charset="0"/>
                <a:ea typeface="Lato Semibold" panose="020F0502020204030203" pitchFamily="34" charset="0"/>
                <a:cs typeface="Lato Semibold" panose="020F0502020204030203" pitchFamily="34" charset="0"/>
              </a:rPr>
            </a:br>
            <a:r>
              <a:rPr kumimoji="0" lang="de-DE" sz="831" b="0" i="1" u="none" strike="noStrike" kern="1200" cap="all" spc="0" normalizeH="0" baseline="0" noProof="0" dirty="0">
                <a:ln>
                  <a:noFill/>
                </a:ln>
                <a:solidFill>
                  <a:prstClr val="white"/>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Konditionierung</a:t>
            </a:r>
          </a:p>
        </p:txBody>
      </p:sp>
      <p:sp>
        <p:nvSpPr>
          <p:cNvPr id="159" name="Parallelogram 158">
            <a:extLst>
              <a:ext uri="{FF2B5EF4-FFF2-40B4-BE49-F238E27FC236}">
                <a16:creationId xmlns:a16="http://schemas.microsoft.com/office/drawing/2014/main" id="{D8B01774-A8AB-0E0C-A81A-99BE1E735F3A}"/>
              </a:ext>
            </a:extLst>
          </p:cNvPr>
          <p:cNvSpPr/>
          <p:nvPr/>
        </p:nvSpPr>
        <p:spPr>
          <a:xfrm>
            <a:off x="2272333" y="1290793"/>
            <a:ext cx="1174543" cy="673755"/>
          </a:xfrm>
          <a:prstGeom prst="parallelogram">
            <a:avLst>
              <a:gd name="adj" fmla="val 20359"/>
            </a:avLst>
          </a:prstGeom>
          <a:solidFill>
            <a:srgbClr val="FBFF8D"/>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1"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Vorgehens-modell/ Grad der Agilität</a:t>
            </a:r>
          </a:p>
        </p:txBody>
      </p:sp>
      <p:sp>
        <p:nvSpPr>
          <p:cNvPr id="160" name="Parallelogram 159">
            <a:extLst>
              <a:ext uri="{FF2B5EF4-FFF2-40B4-BE49-F238E27FC236}">
                <a16:creationId xmlns:a16="http://schemas.microsoft.com/office/drawing/2014/main" id="{C796B582-B306-A57C-E4AC-645A0BF4B123}"/>
              </a:ext>
            </a:extLst>
          </p:cNvPr>
          <p:cNvSpPr/>
          <p:nvPr/>
        </p:nvSpPr>
        <p:spPr>
          <a:xfrm>
            <a:off x="1492760" y="4935849"/>
            <a:ext cx="1174543" cy="673755"/>
          </a:xfrm>
          <a:prstGeom prst="parallelogram">
            <a:avLst>
              <a:gd name="adj" fmla="val 20359"/>
            </a:avLst>
          </a:prstGeom>
          <a:solidFill>
            <a:srgbClr val="FBFF8D"/>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1"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Zeit &amp; Budget</a:t>
            </a:r>
          </a:p>
        </p:txBody>
      </p:sp>
      <p:sp>
        <p:nvSpPr>
          <p:cNvPr id="161" name="Parallelogram 160">
            <a:extLst>
              <a:ext uri="{FF2B5EF4-FFF2-40B4-BE49-F238E27FC236}">
                <a16:creationId xmlns:a16="http://schemas.microsoft.com/office/drawing/2014/main" id="{049F9478-06BA-47DD-1106-23ADBCE828CD}"/>
              </a:ext>
            </a:extLst>
          </p:cNvPr>
          <p:cNvSpPr/>
          <p:nvPr/>
        </p:nvSpPr>
        <p:spPr>
          <a:xfrm>
            <a:off x="2151023" y="2223892"/>
            <a:ext cx="1062459" cy="483257"/>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Knowhow</a:t>
            </a:r>
            <a:b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&amp; Skills</a:t>
            </a:r>
          </a:p>
        </p:txBody>
      </p:sp>
      <p:sp>
        <p:nvSpPr>
          <p:cNvPr id="162" name="Parallelogram 161">
            <a:extLst>
              <a:ext uri="{FF2B5EF4-FFF2-40B4-BE49-F238E27FC236}">
                <a16:creationId xmlns:a16="http://schemas.microsoft.com/office/drawing/2014/main" id="{500EF144-BAE1-82AE-B61E-F22F322C6D3B}"/>
              </a:ext>
            </a:extLst>
          </p:cNvPr>
          <p:cNvSpPr/>
          <p:nvPr/>
        </p:nvSpPr>
        <p:spPr>
          <a:xfrm>
            <a:off x="2008911" y="2889025"/>
            <a:ext cx="1062459" cy="483257"/>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Materialien,</a:t>
            </a:r>
            <a:b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Technik &amp;</a:t>
            </a:r>
            <a:b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Technologie</a:t>
            </a:r>
          </a:p>
        </p:txBody>
      </p:sp>
      <p:sp>
        <p:nvSpPr>
          <p:cNvPr id="163" name="Parallelogram 162">
            <a:extLst>
              <a:ext uri="{FF2B5EF4-FFF2-40B4-BE49-F238E27FC236}">
                <a16:creationId xmlns:a16="http://schemas.microsoft.com/office/drawing/2014/main" id="{A0BAB8E0-49E6-603E-970D-2682AFC895BC}"/>
              </a:ext>
            </a:extLst>
          </p:cNvPr>
          <p:cNvSpPr/>
          <p:nvPr/>
        </p:nvSpPr>
        <p:spPr>
          <a:xfrm>
            <a:off x="1867132" y="3554158"/>
            <a:ext cx="1062459" cy="483257"/>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Infrastruktur</a:t>
            </a:r>
          </a:p>
        </p:txBody>
      </p:sp>
      <p:sp>
        <p:nvSpPr>
          <p:cNvPr id="164" name="Parallelogram 163">
            <a:extLst>
              <a:ext uri="{FF2B5EF4-FFF2-40B4-BE49-F238E27FC236}">
                <a16:creationId xmlns:a16="http://schemas.microsoft.com/office/drawing/2014/main" id="{EBCE1A5D-573D-F8D1-DF98-D1042FD0C371}"/>
              </a:ext>
            </a:extLst>
          </p:cNvPr>
          <p:cNvSpPr/>
          <p:nvPr/>
        </p:nvSpPr>
        <p:spPr>
          <a:xfrm>
            <a:off x="1717967" y="4219291"/>
            <a:ext cx="1062459" cy="483257"/>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err="1">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Lessons</a:t>
            </a:r>
            <a:b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err="1">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Learned</a:t>
            </a:r>
            <a:b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Archiv</a:t>
            </a:r>
          </a:p>
        </p:txBody>
      </p:sp>
      <p:sp>
        <p:nvSpPr>
          <p:cNvPr id="165" name="Parallelogram 164">
            <a:extLst>
              <a:ext uri="{FF2B5EF4-FFF2-40B4-BE49-F238E27FC236}">
                <a16:creationId xmlns:a16="http://schemas.microsoft.com/office/drawing/2014/main" id="{BDA3EC9F-C3E6-D637-75EE-CC6E47182C49}"/>
              </a:ext>
            </a:extLst>
          </p:cNvPr>
          <p:cNvSpPr/>
          <p:nvPr/>
        </p:nvSpPr>
        <p:spPr>
          <a:xfrm>
            <a:off x="3675110" y="3141184"/>
            <a:ext cx="2524761" cy="495757"/>
          </a:xfrm>
          <a:prstGeom prst="parallelogram">
            <a:avLst>
              <a:gd name="adj" fmla="val 20359"/>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ts val="1424"/>
              </a:lnSpc>
              <a:spcBef>
                <a:spcPts val="0"/>
              </a:spcBef>
              <a:spcAft>
                <a:spcPts val="0"/>
              </a:spcAft>
              <a:buClrTx/>
              <a:buSzTx/>
              <a:buFontTx/>
              <a:buNone/>
              <a:tabLst/>
              <a:defRPr/>
            </a:pPr>
            <a:r>
              <a:rPr kumimoji="0" lang="de-DE" sz="1187" b="0" i="0"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WERTSTRÖME</a:t>
            </a:r>
            <a:endParaRPr kumimoji="0" lang="de-DE" sz="831" b="0" i="1"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166" name="Parallelogram 165">
            <a:extLst>
              <a:ext uri="{FF2B5EF4-FFF2-40B4-BE49-F238E27FC236}">
                <a16:creationId xmlns:a16="http://schemas.microsoft.com/office/drawing/2014/main" id="{606EA1B5-22B6-1985-3A09-28B193449C64}"/>
              </a:ext>
            </a:extLst>
          </p:cNvPr>
          <p:cNvSpPr/>
          <p:nvPr/>
        </p:nvSpPr>
        <p:spPr>
          <a:xfrm>
            <a:off x="3544445" y="1290793"/>
            <a:ext cx="918720" cy="673755"/>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Meetings/</a:t>
            </a:r>
            <a:b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Events</a:t>
            </a:r>
          </a:p>
        </p:txBody>
      </p:sp>
      <p:sp>
        <p:nvSpPr>
          <p:cNvPr id="167" name="Parallelogram 166">
            <a:extLst>
              <a:ext uri="{FF2B5EF4-FFF2-40B4-BE49-F238E27FC236}">
                <a16:creationId xmlns:a16="http://schemas.microsoft.com/office/drawing/2014/main" id="{7B837CAC-4640-B44B-3343-6BCAF9628B1A}"/>
              </a:ext>
            </a:extLst>
          </p:cNvPr>
          <p:cNvSpPr/>
          <p:nvPr/>
        </p:nvSpPr>
        <p:spPr>
          <a:xfrm>
            <a:off x="4450927" y="1290793"/>
            <a:ext cx="918720" cy="673755"/>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5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Rollen &amp;</a:t>
            </a:r>
            <a:br>
              <a:rPr kumimoji="0" lang="de-DE" sz="712" b="0" i="0" u="none" strike="noStrike" kern="1200" cap="all" spc="-5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50" normalizeH="0" baseline="0" noProof="0" dirty="0" err="1">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Verantwort</a:t>
            </a:r>
            <a:r>
              <a:rPr kumimoji="0" lang="de-DE" sz="712" b="0" i="0" u="none" strike="noStrike" kern="1200" cap="all" spc="-5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a:t>
            </a:r>
            <a:br>
              <a:rPr kumimoji="0" lang="de-DE" sz="712" b="0" i="0" u="none" strike="noStrike" kern="1200" cap="all" spc="-5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50" normalizeH="0" baseline="0" noProof="0" dirty="0" err="1">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lichkeiten</a:t>
            </a:r>
            <a:endParaRPr kumimoji="0" lang="de-DE" sz="712" b="0" i="0" u="none" strike="noStrike" kern="1200" cap="all" spc="-5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endParaRPr>
          </a:p>
        </p:txBody>
      </p:sp>
      <p:sp>
        <p:nvSpPr>
          <p:cNvPr id="168" name="Parallelogram 167">
            <a:extLst>
              <a:ext uri="{FF2B5EF4-FFF2-40B4-BE49-F238E27FC236}">
                <a16:creationId xmlns:a16="http://schemas.microsoft.com/office/drawing/2014/main" id="{523B79BE-3547-1992-A993-DDB7E6893D92}"/>
              </a:ext>
            </a:extLst>
          </p:cNvPr>
          <p:cNvSpPr/>
          <p:nvPr/>
        </p:nvSpPr>
        <p:spPr>
          <a:xfrm>
            <a:off x="5357410" y="1290793"/>
            <a:ext cx="918720" cy="673755"/>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Ground </a:t>
            </a:r>
            <a:b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Rules &amp; </a:t>
            </a:r>
            <a:r>
              <a:rPr kumimoji="0" lang="de-DE" sz="712" b="0" i="0" u="none" strike="noStrike" kern="1200" cap="all" spc="-3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Maßnahmen-planung</a:t>
            </a:r>
          </a:p>
        </p:txBody>
      </p:sp>
      <p:sp>
        <p:nvSpPr>
          <p:cNvPr id="169" name="Parallelogram 168">
            <a:extLst>
              <a:ext uri="{FF2B5EF4-FFF2-40B4-BE49-F238E27FC236}">
                <a16:creationId xmlns:a16="http://schemas.microsoft.com/office/drawing/2014/main" id="{7BD45598-4D65-B015-1340-B876C3716ED6}"/>
              </a:ext>
            </a:extLst>
          </p:cNvPr>
          <p:cNvSpPr/>
          <p:nvPr/>
        </p:nvSpPr>
        <p:spPr>
          <a:xfrm>
            <a:off x="6263891" y="1290793"/>
            <a:ext cx="918720" cy="673755"/>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err="1">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Entschei</a:t>
            </a: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-dungs-gremien &amp; HOLD/ STOP </a:t>
            </a:r>
            <a:r>
              <a:rPr kumimoji="0" lang="de-DE" sz="712" b="0" i="0" u="none" strike="noStrike" kern="1200" cap="all" spc="0" normalizeH="0" baseline="0" noProof="0" dirty="0" err="1">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KritERIEN</a:t>
            </a:r>
            <a:endPar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endParaRPr>
          </a:p>
        </p:txBody>
      </p:sp>
      <p:sp>
        <p:nvSpPr>
          <p:cNvPr id="170" name="Parallelogram 169">
            <a:extLst>
              <a:ext uri="{FF2B5EF4-FFF2-40B4-BE49-F238E27FC236}">
                <a16:creationId xmlns:a16="http://schemas.microsoft.com/office/drawing/2014/main" id="{7FB0AF0B-18B4-F516-4CD3-A72A2ED6DDB4}"/>
              </a:ext>
            </a:extLst>
          </p:cNvPr>
          <p:cNvSpPr/>
          <p:nvPr/>
        </p:nvSpPr>
        <p:spPr>
          <a:xfrm>
            <a:off x="2783339" y="4935849"/>
            <a:ext cx="918720" cy="673755"/>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err="1">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KundenZu-friedenheit</a:t>
            </a:r>
            <a:endPar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endParaRPr>
          </a:p>
        </p:txBody>
      </p:sp>
      <p:sp>
        <p:nvSpPr>
          <p:cNvPr id="171" name="Parallelogram 170">
            <a:extLst>
              <a:ext uri="{FF2B5EF4-FFF2-40B4-BE49-F238E27FC236}">
                <a16:creationId xmlns:a16="http://schemas.microsoft.com/office/drawing/2014/main" id="{B5B0DD8F-CDB6-28E6-73E6-7CF4766CF595}"/>
              </a:ext>
            </a:extLst>
          </p:cNvPr>
          <p:cNvSpPr/>
          <p:nvPr/>
        </p:nvSpPr>
        <p:spPr>
          <a:xfrm>
            <a:off x="3689821" y="4935849"/>
            <a:ext cx="918720" cy="673755"/>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Team</a:t>
            </a:r>
            <a:b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Spirit</a:t>
            </a:r>
          </a:p>
        </p:txBody>
      </p:sp>
      <p:sp>
        <p:nvSpPr>
          <p:cNvPr id="172" name="Parallelogram 171">
            <a:extLst>
              <a:ext uri="{FF2B5EF4-FFF2-40B4-BE49-F238E27FC236}">
                <a16:creationId xmlns:a16="http://schemas.microsoft.com/office/drawing/2014/main" id="{4B2B665F-5327-F27F-6F26-F94324E1162E}"/>
              </a:ext>
            </a:extLst>
          </p:cNvPr>
          <p:cNvSpPr/>
          <p:nvPr/>
        </p:nvSpPr>
        <p:spPr>
          <a:xfrm>
            <a:off x="4596304" y="4935849"/>
            <a:ext cx="918720" cy="673755"/>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Etappen-ziele &amp; Schlüssel-Erfolge</a:t>
            </a:r>
          </a:p>
        </p:txBody>
      </p:sp>
      <p:sp>
        <p:nvSpPr>
          <p:cNvPr id="173" name="Parallelogram 172">
            <a:extLst>
              <a:ext uri="{FF2B5EF4-FFF2-40B4-BE49-F238E27FC236}">
                <a16:creationId xmlns:a16="http://schemas.microsoft.com/office/drawing/2014/main" id="{77FC7ABA-669E-5B40-C282-9819D86350AA}"/>
              </a:ext>
            </a:extLst>
          </p:cNvPr>
          <p:cNvSpPr/>
          <p:nvPr/>
        </p:nvSpPr>
        <p:spPr>
          <a:xfrm>
            <a:off x="5502786" y="4935849"/>
            <a:ext cx="918720" cy="673755"/>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Team</a:t>
            </a:r>
            <a:b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err="1">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Perfor-mance</a:t>
            </a:r>
            <a:endPar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endParaRPr>
          </a:p>
        </p:txBody>
      </p:sp>
      <p:sp>
        <p:nvSpPr>
          <p:cNvPr id="174" name="Rectangle 173">
            <a:extLst>
              <a:ext uri="{FF2B5EF4-FFF2-40B4-BE49-F238E27FC236}">
                <a16:creationId xmlns:a16="http://schemas.microsoft.com/office/drawing/2014/main" id="{32F220C5-96D5-4F06-E292-7C1AC4494D32}"/>
              </a:ext>
            </a:extLst>
          </p:cNvPr>
          <p:cNvSpPr/>
          <p:nvPr/>
        </p:nvSpPr>
        <p:spPr>
          <a:xfrm>
            <a:off x="613338" y="5136974"/>
            <a:ext cx="684483" cy="333425"/>
          </a:xfrm>
          <a:prstGeom prst="rect">
            <a:avLst/>
          </a:prstGeom>
          <a:noFill/>
        </p:spPr>
        <p:txBody>
          <a:bodyPr wrap="none" lIns="0" tIns="0" rIns="0" bIns="0">
            <a:spAutoFit/>
          </a:bodyPr>
          <a:lstStyle/>
          <a:p>
            <a:pPr marL="0" marR="0" lvl="0" indent="0" algn="ctr" defTabSz="271348" rtl="0" eaLnBrk="1" fontAlgn="auto" latinLnBrk="0" hangingPunct="1">
              <a:lnSpc>
                <a:spcPts val="1306"/>
              </a:lnSpc>
              <a:spcBef>
                <a:spcPts val="0"/>
              </a:spcBef>
              <a:spcAft>
                <a:spcPts val="0"/>
              </a:spcAft>
              <a:buClrTx/>
              <a:buSzTx/>
              <a:buFontTx/>
              <a:buNone/>
              <a:tabLst/>
              <a:defRPr/>
            </a:pPr>
            <a:r>
              <a:rPr kumimoji="0" lang="de-DE" sz="1187" b="0"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Montserrat Medium" panose="00000600000000000000" pitchFamily="2" charset="0"/>
                <a:ea typeface="Lato Semibold" panose="020F0502020204030203" pitchFamily="34" charset="0"/>
                <a:cs typeface="Lato Semibold" panose="020F0502020204030203" pitchFamily="34" charset="0"/>
              </a:rPr>
              <a:t>Mess-</a:t>
            </a:r>
            <a:br>
              <a:rPr kumimoji="0" lang="de-DE" sz="1187" b="0"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Montserrat Medium" panose="00000600000000000000" pitchFamily="2" charset="0"/>
                <a:ea typeface="Lato Semibold" panose="020F0502020204030203" pitchFamily="34" charset="0"/>
                <a:cs typeface="Lato Semibold" panose="020F0502020204030203" pitchFamily="34" charset="0"/>
              </a:rPr>
            </a:br>
            <a:r>
              <a:rPr kumimoji="0" lang="de-DE" sz="1187" b="0"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Montserrat Medium" panose="00000600000000000000" pitchFamily="2" charset="0"/>
                <a:ea typeface="Lato Semibold" panose="020F0502020204030203" pitchFamily="34" charset="0"/>
                <a:cs typeface="Lato Semibold" panose="020F0502020204030203" pitchFamily="34" charset="0"/>
              </a:rPr>
              <a:t>Größen</a:t>
            </a:r>
            <a:endParaRPr kumimoji="0" lang="de-DE" sz="1187"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175" name="Rectangle 174">
            <a:extLst>
              <a:ext uri="{FF2B5EF4-FFF2-40B4-BE49-F238E27FC236}">
                <a16:creationId xmlns:a16="http://schemas.microsoft.com/office/drawing/2014/main" id="{F13EE8AC-9A5D-B2E8-A072-2AFFF72FB768}"/>
              </a:ext>
            </a:extLst>
          </p:cNvPr>
          <p:cNvSpPr/>
          <p:nvPr/>
        </p:nvSpPr>
        <p:spPr>
          <a:xfrm>
            <a:off x="8457402" y="1457227"/>
            <a:ext cx="851515" cy="318036"/>
          </a:xfrm>
          <a:prstGeom prst="rect">
            <a:avLst/>
          </a:prstGeom>
          <a:noFill/>
        </p:spPr>
        <p:txBody>
          <a:bodyPr wrap="none" lIns="0" tIns="0" rIns="0" bIns="0">
            <a:spAutoFit/>
          </a:bodyPr>
          <a:lstStyle/>
          <a:p>
            <a:pPr marL="0" marR="0" lvl="0" indent="0" algn="ctr" defTabSz="271348" rtl="0" eaLnBrk="1" fontAlgn="auto" latinLnBrk="0" hangingPunct="1">
              <a:lnSpc>
                <a:spcPts val="1300"/>
              </a:lnSpc>
              <a:spcBef>
                <a:spcPts val="0"/>
              </a:spcBef>
              <a:spcAft>
                <a:spcPts val="0"/>
              </a:spcAft>
              <a:buClrTx/>
              <a:buSzTx/>
              <a:buFontTx/>
              <a:buNone/>
              <a:tabLst/>
              <a:defRPr/>
            </a:pPr>
            <a:r>
              <a:rPr kumimoji="0" lang="de-DE" sz="831" b="0" i="1" u="none" strike="noStrike" kern="1200" cap="all" spc="-70" normalizeH="0" baseline="0" noProof="0" dirty="0">
                <a:ln>
                  <a:noFill/>
                </a:ln>
                <a:solidFill>
                  <a:prstClr val="white"/>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Organisation/</a:t>
            </a:r>
            <a:br>
              <a:rPr kumimoji="0" lang="de-DE" sz="831" b="0" i="1" u="none" strike="noStrike" kern="1200" cap="all" spc="-70" normalizeH="0" baseline="0" noProof="0" dirty="0">
                <a:ln>
                  <a:noFill/>
                </a:ln>
                <a:solidFill>
                  <a:prstClr val="white"/>
                </a:solidFill>
                <a:effectLst/>
                <a:uLnTx/>
                <a:uFillTx/>
                <a:latin typeface="Montserrat Medium" panose="00000600000000000000" pitchFamily="2" charset="0"/>
                <a:ea typeface="Lato Semibold" panose="020F0502020204030203" pitchFamily="34" charset="0"/>
                <a:cs typeface="Lato Semibold" panose="020F0502020204030203" pitchFamily="34" charset="0"/>
              </a:rPr>
            </a:br>
            <a:r>
              <a:rPr kumimoji="0" lang="de-DE" sz="831" b="0" i="1" u="none" strike="noStrike" kern="1200" cap="all" spc="-70" normalizeH="0" baseline="0" noProof="0" dirty="0">
                <a:ln>
                  <a:noFill/>
                </a:ln>
                <a:solidFill>
                  <a:prstClr val="white"/>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Kollaboration</a:t>
            </a:r>
            <a:endParaRPr kumimoji="0" lang="de-DE" sz="831" b="0" i="1" u="none" strike="noStrike" kern="1200" cap="none" spc="-70" normalizeH="0" baseline="0" noProof="0" dirty="0">
              <a:ln>
                <a:noFill/>
              </a:ln>
              <a:solidFill>
                <a:prstClr val="white"/>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176" name="Rectangle 175">
            <a:extLst>
              <a:ext uri="{FF2B5EF4-FFF2-40B4-BE49-F238E27FC236}">
                <a16:creationId xmlns:a16="http://schemas.microsoft.com/office/drawing/2014/main" id="{7C64B17B-A8A1-548C-B7A1-61A1A11E5449}"/>
              </a:ext>
            </a:extLst>
          </p:cNvPr>
          <p:cNvSpPr/>
          <p:nvPr/>
        </p:nvSpPr>
        <p:spPr>
          <a:xfrm>
            <a:off x="7825170" y="5112981"/>
            <a:ext cx="815929" cy="318036"/>
          </a:xfrm>
          <a:prstGeom prst="rect">
            <a:avLst/>
          </a:prstGeom>
          <a:noFill/>
        </p:spPr>
        <p:txBody>
          <a:bodyPr wrap="none" lIns="0" tIns="0" rIns="0" bIns="0">
            <a:spAutoFit/>
          </a:bodyPr>
          <a:lstStyle/>
          <a:p>
            <a:pPr marL="0" marR="0" lvl="0" indent="0" algn="ctr" defTabSz="271348" rtl="0" eaLnBrk="1" fontAlgn="auto" latinLnBrk="0" hangingPunct="1">
              <a:lnSpc>
                <a:spcPts val="1300"/>
              </a:lnSpc>
              <a:spcBef>
                <a:spcPts val="0"/>
              </a:spcBef>
              <a:spcAft>
                <a:spcPts val="0"/>
              </a:spcAft>
              <a:buClrTx/>
              <a:buSzTx/>
              <a:buFontTx/>
              <a:buNone/>
              <a:tabLst/>
              <a:defRPr/>
            </a:pPr>
            <a:r>
              <a:rPr kumimoji="0" lang="de-DE" sz="831" b="0" i="1" u="none" strike="noStrike" kern="1200" cap="all" spc="0" normalizeH="0" baseline="0" noProof="0" dirty="0">
                <a:ln>
                  <a:noFill/>
                </a:ln>
                <a:solidFill>
                  <a:prstClr val="white"/>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Reflexion/</a:t>
            </a:r>
            <a:br>
              <a:rPr kumimoji="0" lang="de-DE" sz="831" b="0" i="1" u="none" strike="noStrike" kern="1200" cap="all" spc="0" normalizeH="0" baseline="0" noProof="0" dirty="0">
                <a:ln>
                  <a:noFill/>
                </a:ln>
                <a:solidFill>
                  <a:prstClr val="white"/>
                </a:solidFill>
                <a:effectLst/>
                <a:uLnTx/>
                <a:uFillTx/>
                <a:latin typeface="Montserrat Medium" panose="00000600000000000000" pitchFamily="2" charset="0"/>
                <a:ea typeface="Lato Semibold" panose="020F0502020204030203" pitchFamily="34" charset="0"/>
                <a:cs typeface="Lato Semibold" panose="020F0502020204030203" pitchFamily="34" charset="0"/>
              </a:rPr>
            </a:br>
            <a:r>
              <a:rPr kumimoji="0" lang="de-DE" sz="831" b="0" i="1" u="none" strike="noStrike" kern="1200" cap="all" spc="0" normalizeH="0" baseline="0" noProof="0" dirty="0">
                <a:ln>
                  <a:noFill/>
                </a:ln>
                <a:solidFill>
                  <a:prstClr val="white"/>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Progression</a:t>
            </a:r>
            <a:endParaRPr kumimoji="0" lang="de-DE" sz="831" b="0" i="1" u="none" strike="noStrike" kern="1200" cap="none" spc="0" normalizeH="0" baseline="0" noProof="0" dirty="0">
              <a:ln>
                <a:noFill/>
              </a:ln>
              <a:solidFill>
                <a:prstClr val="white"/>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177" name="Parallelogram 176">
            <a:extLst>
              <a:ext uri="{FF2B5EF4-FFF2-40B4-BE49-F238E27FC236}">
                <a16:creationId xmlns:a16="http://schemas.microsoft.com/office/drawing/2014/main" id="{CD9AAEC1-D192-CB00-A4C7-DF5EF639E753}"/>
              </a:ext>
            </a:extLst>
          </p:cNvPr>
          <p:cNvSpPr/>
          <p:nvPr/>
        </p:nvSpPr>
        <p:spPr>
          <a:xfrm>
            <a:off x="6483736" y="4935849"/>
            <a:ext cx="1174543" cy="673755"/>
          </a:xfrm>
          <a:prstGeom prst="parallelogram">
            <a:avLst>
              <a:gd name="adj" fmla="val 20359"/>
            </a:avLst>
          </a:prstGeom>
          <a:solidFill>
            <a:srgbClr val="FBFF8D"/>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1"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Ergebnis</a:t>
            </a:r>
            <a:br>
              <a:rPr kumimoji="0" lang="de-DE" sz="712" b="1"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br>
            <a:r>
              <a:rPr kumimoji="0" lang="de-DE" sz="712" b="1"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a:t>
            </a:r>
            <a:r>
              <a:rPr kumimoji="0" lang="de-DE" sz="712" b="1" i="0" u="none" strike="noStrike" kern="1200" cap="all" spc="0" normalizeH="0" baseline="0" noProof="0" dirty="0" err="1">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QualitÄt</a:t>
            </a:r>
            <a:r>
              <a:rPr kumimoji="0" lang="de-DE" sz="712" b="1"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a:t>
            </a:r>
            <a:br>
              <a:rPr kumimoji="0" lang="de-DE" sz="712" b="1"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br>
            <a:r>
              <a:rPr kumimoji="0" lang="de-DE" sz="712" b="1"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inkl.</a:t>
            </a:r>
            <a:br>
              <a:rPr kumimoji="0" lang="de-DE" sz="712" b="1"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br>
            <a:r>
              <a:rPr kumimoji="0" lang="de-DE" sz="712" b="1" i="0" u="none" strike="noStrike" kern="1200" cap="all" spc="0" normalizeH="0" baseline="0" noProof="0" dirty="0" err="1">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LebensZyklus</a:t>
            </a:r>
            <a:endParaRPr kumimoji="0" lang="de-DE" sz="712" b="1"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endParaRPr>
          </a:p>
        </p:txBody>
      </p:sp>
      <p:sp>
        <p:nvSpPr>
          <p:cNvPr id="178" name="Parallelogram 177">
            <a:extLst>
              <a:ext uri="{FF2B5EF4-FFF2-40B4-BE49-F238E27FC236}">
                <a16:creationId xmlns:a16="http://schemas.microsoft.com/office/drawing/2014/main" id="{03597766-7EC5-B3A1-F7A8-C9DEE966565B}"/>
              </a:ext>
            </a:extLst>
          </p:cNvPr>
          <p:cNvSpPr/>
          <p:nvPr/>
        </p:nvSpPr>
        <p:spPr>
          <a:xfrm>
            <a:off x="3675110" y="3271566"/>
            <a:ext cx="2524761" cy="495757"/>
          </a:xfrm>
          <a:prstGeom prst="parallelogram">
            <a:avLst>
              <a:gd name="adj" fmla="val 20359"/>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ts val="1424"/>
              </a:lnSpc>
              <a:spcBef>
                <a:spcPts val="0"/>
              </a:spcBef>
              <a:spcAft>
                <a:spcPts val="0"/>
              </a:spcAft>
              <a:buClrTx/>
              <a:buSzTx/>
              <a:buFontTx/>
              <a:buNone/>
              <a:tabLst/>
              <a:defRPr/>
            </a:pPr>
            <a:r>
              <a:rPr kumimoji="0" lang="de-DE" sz="831" b="0" i="1"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(Der Transformation)</a:t>
            </a:r>
          </a:p>
        </p:txBody>
      </p:sp>
      <p:sp>
        <p:nvSpPr>
          <p:cNvPr id="179" name="Arrow: Chevron 178">
            <a:extLst>
              <a:ext uri="{FF2B5EF4-FFF2-40B4-BE49-F238E27FC236}">
                <a16:creationId xmlns:a16="http://schemas.microsoft.com/office/drawing/2014/main" id="{4AC0AA3D-8F82-DF1D-0814-B34FEDA08AC0}"/>
              </a:ext>
            </a:extLst>
          </p:cNvPr>
          <p:cNvSpPr/>
          <p:nvPr/>
        </p:nvSpPr>
        <p:spPr>
          <a:xfrm>
            <a:off x="3765969" y="2241575"/>
            <a:ext cx="2808000" cy="259954"/>
          </a:xfrm>
          <a:prstGeom prst="chevron">
            <a:avLst>
              <a:gd name="adj" fmla="val 44647"/>
            </a:avLst>
          </a:prstGeom>
          <a:solidFill>
            <a:srgbClr val="FBFF8D"/>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ts val="950"/>
              </a:lnSpc>
              <a:spcBef>
                <a:spcPts val="0"/>
              </a:spcBef>
              <a:spcAft>
                <a:spcPts val="0"/>
              </a:spcAft>
              <a:buClrTx/>
              <a:buSzTx/>
              <a:buFontTx/>
              <a:buNone/>
              <a:tabLst/>
              <a:defRPr/>
            </a:pPr>
            <a:r>
              <a:rPr kumimoji="0" lang="de-DE" sz="830" b="0" i="0" u="none" strike="noStrike" kern="1200" cap="none"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Stakeholdermanagement &amp; Kommunikation</a:t>
            </a:r>
          </a:p>
        </p:txBody>
      </p:sp>
      <p:sp>
        <p:nvSpPr>
          <p:cNvPr id="180" name="Arrow: Chevron 179">
            <a:extLst>
              <a:ext uri="{FF2B5EF4-FFF2-40B4-BE49-F238E27FC236}">
                <a16:creationId xmlns:a16="http://schemas.microsoft.com/office/drawing/2014/main" id="{80DFEBB3-1C3A-96B8-8848-7874C972E986}"/>
              </a:ext>
            </a:extLst>
          </p:cNvPr>
          <p:cNvSpPr/>
          <p:nvPr/>
        </p:nvSpPr>
        <p:spPr>
          <a:xfrm>
            <a:off x="3706904" y="2585786"/>
            <a:ext cx="2808000" cy="259954"/>
          </a:xfrm>
          <a:prstGeom prst="chevron">
            <a:avLst>
              <a:gd name="adj" fmla="val 44647"/>
            </a:avLst>
          </a:prstGeom>
          <a:solidFill>
            <a:srgbClr val="FBFF8D"/>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ts val="950"/>
              </a:lnSpc>
              <a:spcBef>
                <a:spcPts val="0"/>
              </a:spcBef>
              <a:spcAft>
                <a:spcPts val="0"/>
              </a:spcAft>
              <a:buClrTx/>
              <a:buSzTx/>
              <a:buFontTx/>
              <a:buNone/>
              <a:tabLst/>
              <a:defRPr/>
            </a:pPr>
            <a:r>
              <a:rPr kumimoji="0" lang="de-DE" sz="830" b="0" i="0" u="none" strike="noStrike" kern="1200" cap="none"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Ressourcensteuerung &amp; -Priorisierung</a:t>
            </a:r>
          </a:p>
        </p:txBody>
      </p:sp>
      <p:sp>
        <p:nvSpPr>
          <p:cNvPr id="181" name="Arrow: Chevron 180">
            <a:extLst>
              <a:ext uri="{FF2B5EF4-FFF2-40B4-BE49-F238E27FC236}">
                <a16:creationId xmlns:a16="http://schemas.microsoft.com/office/drawing/2014/main" id="{1EED51A7-7B93-8454-222F-5B2A7C800CBD}"/>
              </a:ext>
            </a:extLst>
          </p:cNvPr>
          <p:cNvSpPr/>
          <p:nvPr/>
        </p:nvSpPr>
        <p:spPr>
          <a:xfrm>
            <a:off x="3623639" y="2929997"/>
            <a:ext cx="2808000" cy="259954"/>
          </a:xfrm>
          <a:prstGeom prst="chevron">
            <a:avLst>
              <a:gd name="adj" fmla="val 44647"/>
            </a:avLst>
          </a:prstGeom>
          <a:solidFill>
            <a:srgbClr val="FBFF8D"/>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ts val="950"/>
              </a:lnSpc>
              <a:spcBef>
                <a:spcPts val="0"/>
              </a:spcBef>
              <a:spcAft>
                <a:spcPts val="0"/>
              </a:spcAft>
              <a:buClrTx/>
              <a:buSzTx/>
              <a:buFontTx/>
              <a:buNone/>
              <a:tabLst/>
              <a:defRPr/>
            </a:pPr>
            <a:r>
              <a:rPr kumimoji="0" lang="de-DE" sz="830" b="0" i="0" u="none" strike="noStrike" kern="1200" cap="none"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IT-Tools &amp; Dokumentation</a:t>
            </a:r>
          </a:p>
        </p:txBody>
      </p:sp>
      <p:sp>
        <p:nvSpPr>
          <p:cNvPr id="182" name="Arrow: Chevron 181">
            <a:extLst>
              <a:ext uri="{FF2B5EF4-FFF2-40B4-BE49-F238E27FC236}">
                <a16:creationId xmlns:a16="http://schemas.microsoft.com/office/drawing/2014/main" id="{06FB320C-7D1B-7A89-7DD7-DA6000E93846}"/>
              </a:ext>
            </a:extLst>
          </p:cNvPr>
          <p:cNvSpPr/>
          <p:nvPr/>
        </p:nvSpPr>
        <p:spPr>
          <a:xfrm>
            <a:off x="3472220" y="3714033"/>
            <a:ext cx="2808000" cy="259954"/>
          </a:xfrm>
          <a:prstGeom prst="chevron">
            <a:avLst>
              <a:gd name="adj" fmla="val 44647"/>
            </a:avLst>
          </a:prstGeom>
          <a:solidFill>
            <a:srgbClr val="FBFF8D"/>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ts val="950"/>
              </a:lnSpc>
              <a:spcBef>
                <a:spcPts val="0"/>
              </a:spcBef>
              <a:spcAft>
                <a:spcPts val="0"/>
              </a:spcAft>
              <a:buClrTx/>
              <a:buSzTx/>
              <a:buFontTx/>
              <a:buNone/>
              <a:tabLst/>
              <a:defRPr/>
            </a:pPr>
            <a:r>
              <a:rPr kumimoji="0" lang="de-DE" sz="830" b="0" i="0" u="none" strike="noStrike" kern="1200" cap="none"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Anforderungs- &amp; Änderungsmanagement</a:t>
            </a:r>
          </a:p>
        </p:txBody>
      </p:sp>
      <p:sp>
        <p:nvSpPr>
          <p:cNvPr id="183" name="Arrow: Chevron 182">
            <a:extLst>
              <a:ext uri="{FF2B5EF4-FFF2-40B4-BE49-F238E27FC236}">
                <a16:creationId xmlns:a16="http://schemas.microsoft.com/office/drawing/2014/main" id="{150AA267-26CB-BFF8-9793-BA89D9CADCEC}"/>
              </a:ext>
            </a:extLst>
          </p:cNvPr>
          <p:cNvSpPr/>
          <p:nvPr/>
        </p:nvSpPr>
        <p:spPr>
          <a:xfrm>
            <a:off x="3394105" y="4058244"/>
            <a:ext cx="2808000" cy="259954"/>
          </a:xfrm>
          <a:prstGeom prst="chevron">
            <a:avLst>
              <a:gd name="adj" fmla="val 44647"/>
            </a:avLst>
          </a:prstGeom>
          <a:solidFill>
            <a:srgbClr val="FBFF8D"/>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ts val="950"/>
              </a:lnSpc>
              <a:spcBef>
                <a:spcPts val="0"/>
              </a:spcBef>
              <a:spcAft>
                <a:spcPts val="0"/>
              </a:spcAft>
              <a:buClrTx/>
              <a:buSzTx/>
              <a:buFontTx/>
              <a:buNone/>
              <a:tabLst/>
              <a:defRPr/>
            </a:pPr>
            <a:r>
              <a:rPr kumimoji="0" lang="de-DE" sz="830" b="0" i="0" u="none" strike="noStrike" kern="1200" cap="none"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Chancen/Risiken &amp; Lösungswege/Experimente</a:t>
            </a:r>
          </a:p>
        </p:txBody>
      </p:sp>
      <p:sp>
        <p:nvSpPr>
          <p:cNvPr id="184" name="Arrow: Chevron 183">
            <a:extLst>
              <a:ext uri="{FF2B5EF4-FFF2-40B4-BE49-F238E27FC236}">
                <a16:creationId xmlns:a16="http://schemas.microsoft.com/office/drawing/2014/main" id="{5607B277-B391-1714-3032-342BC7F74A76}"/>
              </a:ext>
            </a:extLst>
          </p:cNvPr>
          <p:cNvSpPr/>
          <p:nvPr/>
        </p:nvSpPr>
        <p:spPr>
          <a:xfrm>
            <a:off x="3329890" y="4402455"/>
            <a:ext cx="2808000" cy="259954"/>
          </a:xfrm>
          <a:prstGeom prst="chevron">
            <a:avLst>
              <a:gd name="adj" fmla="val 44647"/>
            </a:avLst>
          </a:prstGeom>
          <a:solidFill>
            <a:srgbClr val="FBFF8D"/>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2731" rIns="0" bIns="0" rtlCol="0" anchor="ctr"/>
          <a:lstStyle/>
          <a:p>
            <a:pPr marL="0" marR="0" lvl="0" indent="0" algn="ctr" defTabSz="271348" rtl="0" eaLnBrk="1" fontAlgn="auto" latinLnBrk="0" hangingPunct="1">
              <a:lnSpc>
                <a:spcPts val="950"/>
              </a:lnSpc>
              <a:spcBef>
                <a:spcPts val="0"/>
              </a:spcBef>
              <a:spcAft>
                <a:spcPts val="0"/>
              </a:spcAft>
              <a:buClrTx/>
              <a:buSzTx/>
              <a:buFontTx/>
              <a:buNone/>
              <a:tabLst/>
              <a:defRPr/>
            </a:pPr>
            <a:r>
              <a:rPr kumimoji="0" lang="de-DE" sz="830" b="0" i="0" u="none" strike="noStrike" kern="1200" cap="none"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Vertragsmanagement &amp; Reklamationen</a:t>
            </a:r>
          </a:p>
        </p:txBody>
      </p:sp>
      <p:sp>
        <p:nvSpPr>
          <p:cNvPr id="185" name="Freeform: Shape 184">
            <a:extLst>
              <a:ext uri="{FF2B5EF4-FFF2-40B4-BE49-F238E27FC236}">
                <a16:creationId xmlns:a16="http://schemas.microsoft.com/office/drawing/2014/main" id="{A5B745BB-0614-D6B8-D544-1F874883B4F6}"/>
              </a:ext>
            </a:extLst>
          </p:cNvPr>
          <p:cNvSpPr/>
          <p:nvPr/>
        </p:nvSpPr>
        <p:spPr>
          <a:xfrm>
            <a:off x="6381754" y="2931387"/>
            <a:ext cx="189374" cy="258564"/>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7DD33D47-10A6-3380-0689-B75488BE059B}"/>
              </a:ext>
            </a:extLst>
          </p:cNvPr>
          <p:cNvSpPr/>
          <p:nvPr/>
        </p:nvSpPr>
        <p:spPr>
          <a:xfrm>
            <a:off x="6517426" y="2931387"/>
            <a:ext cx="189374" cy="258564"/>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BE10496A-B0AA-F817-DE53-CA3A8FD6D941}"/>
              </a:ext>
            </a:extLst>
          </p:cNvPr>
          <p:cNvSpPr/>
          <p:nvPr/>
        </p:nvSpPr>
        <p:spPr>
          <a:xfrm>
            <a:off x="6461310" y="2584147"/>
            <a:ext cx="189374" cy="264622"/>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BDBA6AAC-FC0A-66E4-C2A3-E24DB85C7488}"/>
              </a:ext>
            </a:extLst>
          </p:cNvPr>
          <p:cNvSpPr/>
          <p:nvPr/>
        </p:nvSpPr>
        <p:spPr>
          <a:xfrm>
            <a:off x="6596982" y="2584147"/>
            <a:ext cx="189374" cy="264622"/>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194C2F0-23C7-831C-977B-BF27418BBA33}"/>
              </a:ext>
            </a:extLst>
          </p:cNvPr>
          <p:cNvSpPr/>
          <p:nvPr/>
        </p:nvSpPr>
        <p:spPr>
          <a:xfrm>
            <a:off x="6526457" y="2241283"/>
            <a:ext cx="189374" cy="259954"/>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DEF001D2-50F9-2767-4420-0B293DE387FC}"/>
              </a:ext>
            </a:extLst>
          </p:cNvPr>
          <p:cNvSpPr/>
          <p:nvPr/>
        </p:nvSpPr>
        <p:spPr>
          <a:xfrm>
            <a:off x="6662129" y="2241283"/>
            <a:ext cx="189374" cy="259954"/>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17840D67-51CE-AE03-9FFD-8D30D130CA18}"/>
              </a:ext>
            </a:extLst>
          </p:cNvPr>
          <p:cNvSpPr/>
          <p:nvPr/>
        </p:nvSpPr>
        <p:spPr>
          <a:xfrm>
            <a:off x="6087691" y="4404713"/>
            <a:ext cx="189374" cy="258564"/>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6BC4D411-DE10-9A51-7D49-DAF741E849E0}"/>
              </a:ext>
            </a:extLst>
          </p:cNvPr>
          <p:cNvSpPr/>
          <p:nvPr/>
        </p:nvSpPr>
        <p:spPr>
          <a:xfrm>
            <a:off x="6223363" y="4404713"/>
            <a:ext cx="189374" cy="258564"/>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A3DB425F-2FC7-D1B5-A5D7-56A61CF0A3E8}"/>
              </a:ext>
            </a:extLst>
          </p:cNvPr>
          <p:cNvSpPr/>
          <p:nvPr/>
        </p:nvSpPr>
        <p:spPr>
          <a:xfrm>
            <a:off x="6167247" y="4057473"/>
            <a:ext cx="189374" cy="264622"/>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F6BDE2D8-6841-52FD-C4FA-1CE59EA611A5}"/>
              </a:ext>
            </a:extLst>
          </p:cNvPr>
          <p:cNvSpPr/>
          <p:nvPr/>
        </p:nvSpPr>
        <p:spPr>
          <a:xfrm>
            <a:off x="6302919" y="4057473"/>
            <a:ext cx="189374" cy="264622"/>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F2EA7830-FBAA-FAFB-DFD5-2A6A352AB9D2}"/>
              </a:ext>
            </a:extLst>
          </p:cNvPr>
          <p:cNvSpPr/>
          <p:nvPr/>
        </p:nvSpPr>
        <p:spPr>
          <a:xfrm>
            <a:off x="6232394" y="3714609"/>
            <a:ext cx="189374" cy="259954"/>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475468F1-A446-1416-3362-287BD7D0B208}"/>
              </a:ext>
            </a:extLst>
          </p:cNvPr>
          <p:cNvSpPr/>
          <p:nvPr/>
        </p:nvSpPr>
        <p:spPr>
          <a:xfrm>
            <a:off x="6368066" y="3714609"/>
            <a:ext cx="189374" cy="259954"/>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3FE4F623-FD6C-E76D-FCDB-F25EF228ECCF}"/>
              </a:ext>
            </a:extLst>
          </p:cNvPr>
          <p:cNvSpPr/>
          <p:nvPr/>
        </p:nvSpPr>
        <p:spPr>
          <a:xfrm>
            <a:off x="3344796" y="2926863"/>
            <a:ext cx="189374" cy="265256"/>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D327E56F-DCC6-17F2-F350-1D4839EEC80B}"/>
              </a:ext>
            </a:extLst>
          </p:cNvPr>
          <p:cNvSpPr/>
          <p:nvPr/>
        </p:nvSpPr>
        <p:spPr>
          <a:xfrm>
            <a:off x="3480468" y="2926863"/>
            <a:ext cx="189374" cy="265256"/>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A3555880-C0D0-00A3-D6E4-07432CBC25C5}"/>
              </a:ext>
            </a:extLst>
          </p:cNvPr>
          <p:cNvSpPr/>
          <p:nvPr/>
        </p:nvSpPr>
        <p:spPr>
          <a:xfrm>
            <a:off x="3424352" y="2587535"/>
            <a:ext cx="189374" cy="262236"/>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73570D1-0A71-DDB4-1C37-492B39F04DCA}"/>
              </a:ext>
            </a:extLst>
          </p:cNvPr>
          <p:cNvSpPr/>
          <p:nvPr/>
        </p:nvSpPr>
        <p:spPr>
          <a:xfrm>
            <a:off x="3560024" y="2587535"/>
            <a:ext cx="189374" cy="262236"/>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DE389290-789A-F598-B13F-40F744FED273}"/>
              </a:ext>
            </a:extLst>
          </p:cNvPr>
          <p:cNvSpPr/>
          <p:nvPr/>
        </p:nvSpPr>
        <p:spPr>
          <a:xfrm>
            <a:off x="3489499" y="2237746"/>
            <a:ext cx="189374" cy="261525"/>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8A9B7C3-FF40-A172-02CD-F70AE5543047}"/>
              </a:ext>
            </a:extLst>
          </p:cNvPr>
          <p:cNvSpPr/>
          <p:nvPr/>
        </p:nvSpPr>
        <p:spPr>
          <a:xfrm>
            <a:off x="3625171" y="2237746"/>
            <a:ext cx="189374" cy="261525"/>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822390CA-98A7-95BC-EFBD-7EA182E4A120}"/>
              </a:ext>
            </a:extLst>
          </p:cNvPr>
          <p:cNvSpPr/>
          <p:nvPr/>
        </p:nvSpPr>
        <p:spPr>
          <a:xfrm>
            <a:off x="3050733" y="4404713"/>
            <a:ext cx="189374" cy="253755"/>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CC9F1BCF-15DC-845A-8D3E-B46B6AEA8A0A}"/>
              </a:ext>
            </a:extLst>
          </p:cNvPr>
          <p:cNvSpPr/>
          <p:nvPr/>
        </p:nvSpPr>
        <p:spPr>
          <a:xfrm>
            <a:off x="3186405" y="4404713"/>
            <a:ext cx="189374" cy="253755"/>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4D9DC14E-CCDD-9E8A-4EDA-1C1ED77D2A63}"/>
              </a:ext>
            </a:extLst>
          </p:cNvPr>
          <p:cNvSpPr/>
          <p:nvPr/>
        </p:nvSpPr>
        <p:spPr>
          <a:xfrm>
            <a:off x="3130289" y="4062281"/>
            <a:ext cx="189374" cy="253755"/>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3F3614F4-3A47-8C4B-6ADA-B430BA5FAF7A}"/>
              </a:ext>
            </a:extLst>
          </p:cNvPr>
          <p:cNvSpPr/>
          <p:nvPr/>
        </p:nvSpPr>
        <p:spPr>
          <a:xfrm>
            <a:off x="3265961" y="4062281"/>
            <a:ext cx="189374" cy="253755"/>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8B32A69-4F18-14A1-F8B8-898B1DB07545}"/>
              </a:ext>
            </a:extLst>
          </p:cNvPr>
          <p:cNvSpPr/>
          <p:nvPr/>
        </p:nvSpPr>
        <p:spPr>
          <a:xfrm>
            <a:off x="3195436" y="3714032"/>
            <a:ext cx="189374" cy="263993"/>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38FC92BB-B413-B0E4-442F-F46EF6FD7687}"/>
              </a:ext>
            </a:extLst>
          </p:cNvPr>
          <p:cNvSpPr/>
          <p:nvPr/>
        </p:nvSpPr>
        <p:spPr>
          <a:xfrm>
            <a:off x="3331108" y="3714032"/>
            <a:ext cx="189374" cy="263993"/>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black and white rectangle with white text&#10;&#10;Description automatically generated">
            <a:extLst>
              <a:ext uri="{FF2B5EF4-FFF2-40B4-BE49-F238E27FC236}">
                <a16:creationId xmlns:a16="http://schemas.microsoft.com/office/drawing/2014/main" id="{ED770BA4-7299-95BB-42DB-5A57DBD8DB84}"/>
              </a:ext>
            </a:extLst>
          </p:cNvPr>
          <p:cNvPicPr>
            <a:picLocks noChangeAspect="1"/>
          </p:cNvPicPr>
          <p:nvPr/>
        </p:nvPicPr>
        <p:blipFill>
          <a:blip r:embed="rId4">
            <a:extLst>
              <a:ext uri="{28A0092B-C50C-407E-A947-70E740481C1C}">
                <a14:useLocalDpi xmlns:a14="http://schemas.microsoft.com/office/drawing/2010/main" val="0"/>
              </a:ext>
            </a:extLst>
          </a:blip>
          <a:srcRect r="75692" b="-14903"/>
          <a:stretch/>
        </p:blipFill>
        <p:spPr>
          <a:xfrm>
            <a:off x="9168981" y="166874"/>
            <a:ext cx="496930" cy="475267"/>
          </a:xfrm>
          <a:prstGeom prst="rect">
            <a:avLst/>
          </a:prstGeom>
        </p:spPr>
      </p:pic>
    </p:spTree>
    <p:extLst>
      <p:ext uri="{BB962C8B-B14F-4D97-AF65-F5344CB8AC3E}">
        <p14:creationId xmlns:p14="http://schemas.microsoft.com/office/powerpoint/2010/main" val="73685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arallelogram 75">
            <a:extLst>
              <a:ext uri="{FF2B5EF4-FFF2-40B4-BE49-F238E27FC236}">
                <a16:creationId xmlns:a16="http://schemas.microsoft.com/office/drawing/2014/main" id="{D1602AD8-50B3-93A5-1146-98A7895125B2}"/>
              </a:ext>
            </a:extLst>
          </p:cNvPr>
          <p:cNvSpPr/>
          <p:nvPr/>
        </p:nvSpPr>
        <p:spPr>
          <a:xfrm>
            <a:off x="7008251" y="6387425"/>
            <a:ext cx="2937697" cy="495757"/>
          </a:xfrm>
          <a:prstGeom prst="parallelogram">
            <a:avLst>
              <a:gd name="adj" fmla="val 20359"/>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r" defTabSz="271348" rtl="0" eaLnBrk="1" fontAlgn="auto" latinLnBrk="0" hangingPunct="1">
              <a:lnSpc>
                <a:spcPct val="100000"/>
              </a:lnSpc>
              <a:spcBef>
                <a:spcPts val="0"/>
              </a:spcBef>
              <a:spcAft>
                <a:spcPts val="0"/>
              </a:spcAft>
              <a:buClrTx/>
              <a:buSzTx/>
              <a:buFontTx/>
              <a:buNone/>
              <a:tabLst/>
              <a:defRPr/>
            </a:pPr>
            <a:r>
              <a:rPr kumimoji="0" lang="de-DE" sz="1187"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Rückseite </a:t>
            </a:r>
            <a:r>
              <a:rPr kumimoji="0" lang="de-DE" sz="1187" b="0" i="0" u="none" strike="noStrike" kern="1200" cap="none"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v</a:t>
            </a:r>
            <a:r>
              <a:rPr kumimoji="0" lang="de-DE" sz="1187"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2.5</a:t>
            </a:r>
            <a:br>
              <a:rPr kumimoji="0" lang="de-DE" sz="1187"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br>
            <a:r>
              <a:rPr kumimoji="0" lang="de-DE" sz="1000"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09/2025</a:t>
            </a:r>
          </a:p>
        </p:txBody>
      </p:sp>
      <p:sp>
        <p:nvSpPr>
          <p:cNvPr id="78" name="TextBox 77">
            <a:extLst>
              <a:ext uri="{FF2B5EF4-FFF2-40B4-BE49-F238E27FC236}">
                <a16:creationId xmlns:a16="http://schemas.microsoft.com/office/drawing/2014/main" id="{B8BD96F3-1DA5-D4C2-3B42-936A5E6666AE}"/>
              </a:ext>
            </a:extLst>
          </p:cNvPr>
          <p:cNvSpPr txBox="1"/>
          <p:nvPr/>
        </p:nvSpPr>
        <p:spPr>
          <a:xfrm>
            <a:off x="155782" y="109195"/>
            <a:ext cx="3461204" cy="465384"/>
          </a:xfrm>
          <a:prstGeom prst="rect">
            <a:avLst/>
          </a:prstGeom>
          <a:noFill/>
        </p:spPr>
        <p:txBody>
          <a:bodyPr wrap="none" rtlCol="0">
            <a:spAutoFit/>
          </a:bodyPr>
          <a:lstStyle/>
          <a:p>
            <a:pPr marL="0" marR="0" lvl="0" indent="0" algn="l" defTabSz="271348" rtl="0" eaLnBrk="1" fontAlgn="auto" latinLnBrk="0" hangingPunct="1">
              <a:lnSpc>
                <a:spcPct val="100000"/>
              </a:lnSpc>
              <a:spcBef>
                <a:spcPts val="0"/>
              </a:spcBef>
              <a:spcAft>
                <a:spcPts val="0"/>
              </a:spcAft>
              <a:buClrTx/>
              <a:buSzTx/>
              <a:buFontTx/>
              <a:buNone/>
              <a:tabLst/>
              <a:defRPr/>
            </a:pPr>
            <a:r>
              <a:rPr kumimoji="0" lang="de-DE" sz="1424"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MODERN Project-Navigator </a:t>
            </a:r>
            <a:r>
              <a:rPr kumimoji="0" lang="de-DE" sz="1424" b="0" i="0" u="none" strike="noStrike" kern="1200" cap="all" spc="0" normalizeH="0" baseline="3000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a:t>
            </a:r>
            <a:r>
              <a:rPr kumimoji="0" lang="de-DE" sz="1424"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 </a:t>
            </a:r>
            <a:br>
              <a:rPr kumimoji="0" lang="de-DE" sz="1424"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br>
            <a:r>
              <a:rPr kumimoji="0" lang="de-DE" sz="1000"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Faktor Mensch &amp; B-Note</a:t>
            </a:r>
            <a:endParaRPr kumimoji="0" lang="de-DE" sz="1424"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endParaRPr>
          </a:p>
        </p:txBody>
      </p:sp>
      <p:sp>
        <p:nvSpPr>
          <p:cNvPr id="79" name="Parallelogram 78">
            <a:extLst>
              <a:ext uri="{FF2B5EF4-FFF2-40B4-BE49-F238E27FC236}">
                <a16:creationId xmlns:a16="http://schemas.microsoft.com/office/drawing/2014/main" id="{C6882F59-B94C-C7DA-E501-6DA9F1DCA024}"/>
              </a:ext>
            </a:extLst>
          </p:cNvPr>
          <p:cNvSpPr/>
          <p:nvPr/>
        </p:nvSpPr>
        <p:spPr>
          <a:xfrm>
            <a:off x="-53189" y="6506047"/>
            <a:ext cx="3448191" cy="495757"/>
          </a:xfrm>
          <a:prstGeom prst="parallelogram">
            <a:avLst>
              <a:gd name="adj" fmla="val 20359"/>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271348" rtl="0" eaLnBrk="1" fontAlgn="auto" latinLnBrk="0" hangingPunct="1">
              <a:lnSpc>
                <a:spcPct val="100000"/>
              </a:lnSpc>
              <a:spcBef>
                <a:spcPts val="0"/>
              </a:spcBef>
              <a:spcAft>
                <a:spcPts val="0"/>
              </a:spcAft>
              <a:buClrTx/>
              <a:buSzTx/>
              <a:buFontTx/>
              <a:buNone/>
              <a:tabLst/>
              <a:defRPr/>
            </a:pPr>
            <a:r>
              <a:rPr kumimoji="0" lang="de-DE" sz="700"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Autor: Chris Schiebel</a:t>
            </a:r>
          </a:p>
          <a:p>
            <a:pPr marL="0" marR="0" lvl="0" indent="0" algn="l" defTabSz="271348" rtl="0" eaLnBrk="1" fontAlgn="auto" latinLnBrk="0" hangingPunct="1">
              <a:lnSpc>
                <a:spcPct val="100000"/>
              </a:lnSpc>
              <a:spcBef>
                <a:spcPts val="0"/>
              </a:spcBef>
              <a:spcAft>
                <a:spcPts val="0"/>
              </a:spcAft>
              <a:buClrTx/>
              <a:buSzTx/>
              <a:buFontTx/>
              <a:buNone/>
              <a:tabLst/>
              <a:defRPr/>
            </a:pPr>
            <a:r>
              <a:rPr kumimoji="0" lang="de-DE" sz="700" b="0" i="0" u="none" strike="noStrike" kern="1200" cap="all" spc="0" normalizeH="0" baseline="0" noProof="0" dirty="0">
                <a:ln>
                  <a:noFill/>
                </a:ln>
                <a:solidFill>
                  <a:srgbClr val="1C305B"/>
                </a:solidFill>
                <a:effectLst/>
                <a:uLnTx/>
                <a:uFillTx/>
                <a:latin typeface="Montserrat SemiBold" panose="00000700000000000000" pitchFamily="2" charset="0"/>
                <a:ea typeface="Lato Semibold" panose="020F0502020204030203" pitchFamily="34" charset="0"/>
                <a:cs typeface="Lato Semibold" panose="020F0502020204030203" pitchFamily="34" charset="0"/>
              </a:rPr>
              <a:t>Creative Commons: CC BY-SA 4.0</a:t>
            </a:r>
          </a:p>
        </p:txBody>
      </p:sp>
      <p:pic>
        <p:nvPicPr>
          <p:cNvPr id="80" name="Picture 79">
            <a:extLst>
              <a:ext uri="{FF2B5EF4-FFF2-40B4-BE49-F238E27FC236}">
                <a16:creationId xmlns:a16="http://schemas.microsoft.com/office/drawing/2014/main" id="{6DC55D44-03E8-E4EE-5CE2-36A98BB88ED2}"/>
              </a:ext>
            </a:extLst>
          </p:cNvPr>
          <p:cNvPicPr>
            <a:picLocks noChangeAspect="1"/>
          </p:cNvPicPr>
          <p:nvPr/>
        </p:nvPicPr>
        <p:blipFill>
          <a:blip r:embed="rId3"/>
          <a:stretch>
            <a:fillRect/>
          </a:stretch>
        </p:blipFill>
        <p:spPr>
          <a:xfrm>
            <a:off x="235086" y="6299452"/>
            <a:ext cx="675179" cy="216120"/>
          </a:xfrm>
          <a:prstGeom prst="rect">
            <a:avLst/>
          </a:prstGeom>
        </p:spPr>
      </p:pic>
      <p:grpSp>
        <p:nvGrpSpPr>
          <p:cNvPr id="528" name="Group 527">
            <a:extLst>
              <a:ext uri="{FF2B5EF4-FFF2-40B4-BE49-F238E27FC236}">
                <a16:creationId xmlns:a16="http://schemas.microsoft.com/office/drawing/2014/main" id="{F39F4BFE-1AC0-4A05-A5BD-8101B1D03917}"/>
              </a:ext>
            </a:extLst>
          </p:cNvPr>
          <p:cNvGrpSpPr/>
          <p:nvPr/>
        </p:nvGrpSpPr>
        <p:grpSpPr>
          <a:xfrm>
            <a:off x="311627" y="452271"/>
            <a:ext cx="9212454" cy="6002628"/>
            <a:chOff x="489135" y="1089588"/>
            <a:chExt cx="15522559" cy="10114151"/>
          </a:xfrm>
          <a:solidFill>
            <a:srgbClr val="1C305B"/>
          </a:solidFill>
          <a:effectLst>
            <a:outerShdw blurRad="50800" dist="63500" dir="2700000" algn="tl" rotWithShape="0">
              <a:prstClr val="black">
                <a:alpha val="40000"/>
              </a:prstClr>
            </a:outerShdw>
          </a:effectLst>
        </p:grpSpPr>
        <p:sp>
          <p:nvSpPr>
            <p:cNvPr id="529" name="Parallelogram 528">
              <a:extLst>
                <a:ext uri="{FF2B5EF4-FFF2-40B4-BE49-F238E27FC236}">
                  <a16:creationId xmlns:a16="http://schemas.microsoft.com/office/drawing/2014/main" id="{EC445A29-3B78-2D41-28C4-94503CDC178F}"/>
                </a:ext>
              </a:extLst>
            </p:cNvPr>
            <p:cNvSpPr/>
            <p:nvPr/>
          </p:nvSpPr>
          <p:spPr>
            <a:xfrm>
              <a:off x="1961306" y="1089588"/>
              <a:ext cx="4371746" cy="10114151"/>
            </a:xfrm>
            <a:prstGeom prst="parallelogram">
              <a:avLst>
                <a:gd name="adj" fmla="val 47952"/>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424" b="0" i="0" u="none" strike="noStrike" kern="1200" cap="none" spc="0" normalizeH="0" baseline="0" noProof="0" dirty="0">
                <a:ln>
                  <a:noFill/>
                </a:ln>
                <a:solidFill>
                  <a:srgbClr val="005A73"/>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530" name="Parallelogram 529">
              <a:extLst>
                <a:ext uri="{FF2B5EF4-FFF2-40B4-BE49-F238E27FC236}">
                  <a16:creationId xmlns:a16="http://schemas.microsoft.com/office/drawing/2014/main" id="{AAF79751-91C5-373E-4AC0-0F6D23433767}"/>
                </a:ext>
              </a:extLst>
            </p:cNvPr>
            <p:cNvSpPr/>
            <p:nvPr/>
          </p:nvSpPr>
          <p:spPr>
            <a:xfrm>
              <a:off x="10311888" y="1089588"/>
              <a:ext cx="4371746" cy="10114151"/>
            </a:xfrm>
            <a:prstGeom prst="parallelogram">
              <a:avLst>
                <a:gd name="adj" fmla="val 47952"/>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424" b="0" i="0" u="none" strike="noStrike" kern="1200" cap="none" spc="0" normalizeH="0" baseline="0" noProof="0">
                <a:ln>
                  <a:noFill/>
                </a:ln>
                <a:solidFill>
                  <a:srgbClr val="005A73"/>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531" name="Parallelogram 530">
              <a:extLst>
                <a:ext uri="{FF2B5EF4-FFF2-40B4-BE49-F238E27FC236}">
                  <a16:creationId xmlns:a16="http://schemas.microsoft.com/office/drawing/2014/main" id="{CEC1475F-7BC7-7271-0917-4FEA9AEF4894}"/>
                </a:ext>
              </a:extLst>
            </p:cNvPr>
            <p:cNvSpPr/>
            <p:nvPr/>
          </p:nvSpPr>
          <p:spPr>
            <a:xfrm>
              <a:off x="1453865" y="2185095"/>
              <a:ext cx="14557829" cy="1773590"/>
            </a:xfrm>
            <a:prstGeom prst="parallelogram">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068" b="0" i="0" u="none" strike="noStrike" kern="1200" cap="none" spc="0" normalizeH="0" baseline="0" noProof="0" dirty="0">
                <a:ln>
                  <a:noFill/>
                </a:ln>
                <a:solidFill>
                  <a:srgbClr val="005A73"/>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532" name="Parallelogram 531">
              <a:extLst>
                <a:ext uri="{FF2B5EF4-FFF2-40B4-BE49-F238E27FC236}">
                  <a16:creationId xmlns:a16="http://schemas.microsoft.com/office/drawing/2014/main" id="{DA230D46-07B3-EE27-D67F-4D34B24CB536}"/>
                </a:ext>
              </a:extLst>
            </p:cNvPr>
            <p:cNvSpPr/>
            <p:nvPr/>
          </p:nvSpPr>
          <p:spPr>
            <a:xfrm>
              <a:off x="489135" y="8321096"/>
              <a:ext cx="14557828" cy="1773590"/>
            </a:xfrm>
            <a:prstGeom prst="parallelogram">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068" b="0" i="0" u="none" strike="noStrike" kern="1200" cap="none" spc="0" normalizeH="0" baseline="0" noProof="0" dirty="0">
                <a:ln>
                  <a:noFill/>
                </a:ln>
                <a:solidFill>
                  <a:srgbClr val="005A73"/>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grpSp>
      <p:sp>
        <p:nvSpPr>
          <p:cNvPr id="533" name="Parallelogram 532">
            <a:extLst>
              <a:ext uri="{FF2B5EF4-FFF2-40B4-BE49-F238E27FC236}">
                <a16:creationId xmlns:a16="http://schemas.microsoft.com/office/drawing/2014/main" id="{B218FA95-B2C1-1CBA-A10F-92A0F4119697}"/>
              </a:ext>
            </a:extLst>
          </p:cNvPr>
          <p:cNvSpPr/>
          <p:nvPr/>
        </p:nvSpPr>
        <p:spPr>
          <a:xfrm>
            <a:off x="1182755" y="447702"/>
            <a:ext cx="2594579" cy="6002628"/>
          </a:xfrm>
          <a:prstGeom prst="parallelogram">
            <a:avLst>
              <a:gd name="adj" fmla="val 47952"/>
            </a:avLst>
          </a:prstGeom>
          <a:solidFill>
            <a:srgbClr val="11D0C1"/>
          </a:solidFill>
          <a:ln>
            <a:solidFill>
              <a:srgbClr val="11D0C1"/>
            </a:solid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424" b="0" i="0" u="none" strike="noStrike" kern="1200" cap="none" spc="0" normalizeH="0" baseline="0" noProof="0" dirty="0">
              <a:ln>
                <a:noFill/>
              </a:ln>
              <a:solidFill>
                <a:srgbClr val="005A73"/>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534" name="Parallelogram 533">
            <a:extLst>
              <a:ext uri="{FF2B5EF4-FFF2-40B4-BE49-F238E27FC236}">
                <a16:creationId xmlns:a16="http://schemas.microsoft.com/office/drawing/2014/main" id="{DBC880DB-F09F-3040-76CA-BCF3405E0995}"/>
              </a:ext>
            </a:extLst>
          </p:cNvPr>
          <p:cNvSpPr/>
          <p:nvPr/>
        </p:nvSpPr>
        <p:spPr>
          <a:xfrm>
            <a:off x="6129848" y="447702"/>
            <a:ext cx="2594579" cy="6002628"/>
          </a:xfrm>
          <a:prstGeom prst="parallelogram">
            <a:avLst>
              <a:gd name="adj" fmla="val 47952"/>
            </a:avLst>
          </a:prstGeom>
          <a:solidFill>
            <a:srgbClr val="11D0C1"/>
          </a:solidFill>
          <a:ln>
            <a:solidFill>
              <a:srgbClr val="11D0C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424" b="0" i="0" u="none" strike="noStrike" kern="1200" cap="none" spc="0" normalizeH="0" baseline="0" noProof="0">
              <a:ln>
                <a:noFill/>
              </a:ln>
              <a:solidFill>
                <a:srgbClr val="005A73"/>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535" name="Parallelogram 534">
            <a:extLst>
              <a:ext uri="{FF2B5EF4-FFF2-40B4-BE49-F238E27FC236}">
                <a16:creationId xmlns:a16="http://schemas.microsoft.com/office/drawing/2014/main" id="{5AE57AB4-5BC2-7915-F87D-20BE67FCF9BD}"/>
              </a:ext>
            </a:extLst>
          </p:cNvPr>
          <p:cNvSpPr/>
          <p:nvPr/>
        </p:nvSpPr>
        <p:spPr>
          <a:xfrm>
            <a:off x="879268" y="1097872"/>
            <a:ext cx="8639898" cy="1052605"/>
          </a:xfrm>
          <a:prstGeom prst="parallelogram">
            <a:avLst/>
          </a:prstGeom>
          <a:solidFill>
            <a:srgbClr val="11D0C1"/>
          </a:solidFill>
          <a:ln>
            <a:solidFill>
              <a:srgbClr val="11D0C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068" b="0" i="0" u="none" strike="noStrike" kern="1200" cap="none" spc="0" normalizeH="0" baseline="0" noProof="0" dirty="0">
              <a:ln>
                <a:noFill/>
              </a:ln>
              <a:solidFill>
                <a:srgbClr val="005A73"/>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536" name="Parallelogram 535">
            <a:extLst>
              <a:ext uri="{FF2B5EF4-FFF2-40B4-BE49-F238E27FC236}">
                <a16:creationId xmlns:a16="http://schemas.microsoft.com/office/drawing/2014/main" id="{469E26CB-A668-337F-FFD4-9DFA07EB217E}"/>
              </a:ext>
            </a:extLst>
          </p:cNvPr>
          <p:cNvSpPr/>
          <p:nvPr/>
        </p:nvSpPr>
        <p:spPr>
          <a:xfrm>
            <a:off x="311236" y="4739516"/>
            <a:ext cx="8639898" cy="1052605"/>
          </a:xfrm>
          <a:prstGeom prst="parallelogram">
            <a:avLst/>
          </a:prstGeom>
          <a:solidFill>
            <a:srgbClr val="11D0C1"/>
          </a:solidFill>
          <a:ln>
            <a:solidFill>
              <a:srgbClr val="11D0C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068" b="0" i="0" u="none" strike="noStrike" kern="1200" cap="none" spc="0" normalizeH="0" baseline="0" noProof="0" dirty="0">
              <a:ln>
                <a:noFill/>
              </a:ln>
              <a:solidFill>
                <a:srgbClr val="005A73"/>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537" name="Parallelogram 536">
            <a:extLst>
              <a:ext uri="{FF2B5EF4-FFF2-40B4-BE49-F238E27FC236}">
                <a16:creationId xmlns:a16="http://schemas.microsoft.com/office/drawing/2014/main" id="{2CB75201-B5A0-CA8D-25AD-DCDECD509046}"/>
              </a:ext>
            </a:extLst>
          </p:cNvPr>
          <p:cNvSpPr/>
          <p:nvPr/>
        </p:nvSpPr>
        <p:spPr>
          <a:xfrm>
            <a:off x="877317" y="1102440"/>
            <a:ext cx="8639899" cy="1052605"/>
          </a:xfrm>
          <a:prstGeom prst="parallelogram">
            <a:avLst/>
          </a:prstGeom>
          <a:solidFill>
            <a:srgbClr val="11D0C1"/>
          </a:solidFill>
          <a:ln>
            <a:solidFill>
              <a:srgbClr val="11D0C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068" b="0" i="0" u="none" strike="noStrike" kern="1200" cap="none" spc="0" normalizeH="0" baseline="0" noProof="0" dirty="0">
              <a:ln>
                <a:noFill/>
              </a:ln>
              <a:solidFill>
                <a:srgbClr val="005A73"/>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538" name="Parallelogram 537">
            <a:extLst>
              <a:ext uri="{FF2B5EF4-FFF2-40B4-BE49-F238E27FC236}">
                <a16:creationId xmlns:a16="http://schemas.microsoft.com/office/drawing/2014/main" id="{CDDCD0DF-1EB1-9C09-3C70-4E00187C4235}"/>
              </a:ext>
            </a:extLst>
          </p:cNvPr>
          <p:cNvSpPr/>
          <p:nvPr/>
        </p:nvSpPr>
        <p:spPr>
          <a:xfrm>
            <a:off x="6137001" y="452271"/>
            <a:ext cx="2594579" cy="6002628"/>
          </a:xfrm>
          <a:prstGeom prst="parallelogram">
            <a:avLst>
              <a:gd name="adj" fmla="val 47952"/>
            </a:avLst>
          </a:prstGeom>
          <a:solidFill>
            <a:srgbClr val="11D0C1"/>
          </a:solidFill>
          <a:ln>
            <a:solidFill>
              <a:srgbClr val="11D0C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endParaRPr kumimoji="0" lang="de-DE" sz="1424" b="0" i="0" u="none" strike="noStrike" kern="1200" cap="none" spc="0" normalizeH="0" baseline="0" noProof="0">
              <a:ln>
                <a:noFill/>
              </a:ln>
              <a:solidFill>
                <a:srgbClr val="005A73"/>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539" name="Parallelogram 538">
            <a:extLst>
              <a:ext uri="{FF2B5EF4-FFF2-40B4-BE49-F238E27FC236}">
                <a16:creationId xmlns:a16="http://schemas.microsoft.com/office/drawing/2014/main" id="{54550CE1-1059-0205-338D-6A2B8487A8DC}"/>
              </a:ext>
            </a:extLst>
          </p:cNvPr>
          <p:cNvSpPr/>
          <p:nvPr/>
        </p:nvSpPr>
        <p:spPr>
          <a:xfrm>
            <a:off x="2286312" y="1288453"/>
            <a:ext cx="1175106" cy="673755"/>
          </a:xfrm>
          <a:prstGeom prst="parallelogram">
            <a:avLst>
              <a:gd name="adj" fmla="val 20359"/>
            </a:avLst>
          </a:prstGeom>
          <a:solidFill>
            <a:srgbClr val="FBFF8D"/>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Bedürfnisse &amp; Motive</a:t>
            </a:r>
          </a:p>
        </p:txBody>
      </p:sp>
      <p:sp>
        <p:nvSpPr>
          <p:cNvPr id="540" name="Parallelogram 539">
            <a:extLst>
              <a:ext uri="{FF2B5EF4-FFF2-40B4-BE49-F238E27FC236}">
                <a16:creationId xmlns:a16="http://schemas.microsoft.com/office/drawing/2014/main" id="{4B3F5E6A-CE56-7FBC-0D47-D0DA6DCBAA91}"/>
              </a:ext>
            </a:extLst>
          </p:cNvPr>
          <p:cNvSpPr/>
          <p:nvPr/>
        </p:nvSpPr>
        <p:spPr>
          <a:xfrm>
            <a:off x="1526404" y="4933509"/>
            <a:ext cx="1175106" cy="673755"/>
          </a:xfrm>
          <a:prstGeom prst="parallelogram">
            <a:avLst>
              <a:gd name="adj" fmla="val 20359"/>
            </a:avLst>
          </a:prstGeom>
          <a:solidFill>
            <a:srgbClr val="FBFF8D"/>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Achtsamkeit</a:t>
            </a:r>
            <a:br>
              <a:rPr kumimoji="0" lang="de-DE" sz="712" b="0"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&amp; SELBSTWAHR-NEHMUNG</a:t>
            </a:r>
            <a:endParaRPr kumimoji="0" lang="de-DE" sz="712" b="0"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endParaRPr>
          </a:p>
        </p:txBody>
      </p:sp>
      <p:sp>
        <p:nvSpPr>
          <p:cNvPr id="541" name="Parallelogram 540">
            <a:extLst>
              <a:ext uri="{FF2B5EF4-FFF2-40B4-BE49-F238E27FC236}">
                <a16:creationId xmlns:a16="http://schemas.microsoft.com/office/drawing/2014/main" id="{2AFF9B8C-82AC-C675-81E1-F15F8E50068A}"/>
              </a:ext>
            </a:extLst>
          </p:cNvPr>
          <p:cNvSpPr/>
          <p:nvPr/>
        </p:nvSpPr>
        <p:spPr>
          <a:xfrm>
            <a:off x="2168379" y="2221552"/>
            <a:ext cx="1062459" cy="483257"/>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Werte</a:t>
            </a:r>
          </a:p>
        </p:txBody>
      </p:sp>
      <p:sp>
        <p:nvSpPr>
          <p:cNvPr id="542" name="Parallelogram 541">
            <a:extLst>
              <a:ext uri="{FF2B5EF4-FFF2-40B4-BE49-F238E27FC236}">
                <a16:creationId xmlns:a16="http://schemas.microsoft.com/office/drawing/2014/main" id="{C4F97B67-C17D-B694-CFF6-C3046DE5C2E6}"/>
              </a:ext>
            </a:extLst>
          </p:cNvPr>
          <p:cNvSpPr/>
          <p:nvPr/>
        </p:nvSpPr>
        <p:spPr>
          <a:xfrm>
            <a:off x="2026266" y="2886685"/>
            <a:ext cx="1062459" cy="483257"/>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Emotionen</a:t>
            </a:r>
          </a:p>
        </p:txBody>
      </p:sp>
      <p:sp>
        <p:nvSpPr>
          <p:cNvPr id="543" name="Parallelogram 542">
            <a:extLst>
              <a:ext uri="{FF2B5EF4-FFF2-40B4-BE49-F238E27FC236}">
                <a16:creationId xmlns:a16="http://schemas.microsoft.com/office/drawing/2014/main" id="{857FE29A-A648-2629-363A-A06A39036180}"/>
              </a:ext>
            </a:extLst>
          </p:cNvPr>
          <p:cNvSpPr/>
          <p:nvPr/>
        </p:nvSpPr>
        <p:spPr>
          <a:xfrm>
            <a:off x="1884488" y="3551818"/>
            <a:ext cx="1062459" cy="483257"/>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Team-Setup &amp;</a:t>
            </a:r>
            <a:b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-Entwicklung</a:t>
            </a:r>
          </a:p>
        </p:txBody>
      </p:sp>
      <p:sp>
        <p:nvSpPr>
          <p:cNvPr id="544" name="Parallelogram 543">
            <a:extLst>
              <a:ext uri="{FF2B5EF4-FFF2-40B4-BE49-F238E27FC236}">
                <a16:creationId xmlns:a16="http://schemas.microsoft.com/office/drawing/2014/main" id="{CA629C97-D3C1-987E-9931-A15D6C0E1851}"/>
              </a:ext>
            </a:extLst>
          </p:cNvPr>
          <p:cNvSpPr/>
          <p:nvPr/>
        </p:nvSpPr>
        <p:spPr>
          <a:xfrm>
            <a:off x="1735322" y="4216951"/>
            <a:ext cx="1062459" cy="483257"/>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Führung</a:t>
            </a:r>
          </a:p>
        </p:txBody>
      </p:sp>
      <p:sp>
        <p:nvSpPr>
          <p:cNvPr id="545" name="Rectangle 544">
            <a:extLst>
              <a:ext uri="{FF2B5EF4-FFF2-40B4-BE49-F238E27FC236}">
                <a16:creationId xmlns:a16="http://schemas.microsoft.com/office/drawing/2014/main" id="{781F2C58-A509-720C-6FDD-8AE65F17FEC7}"/>
              </a:ext>
            </a:extLst>
          </p:cNvPr>
          <p:cNvSpPr/>
          <p:nvPr/>
        </p:nvSpPr>
        <p:spPr>
          <a:xfrm>
            <a:off x="1332716" y="5916340"/>
            <a:ext cx="1229504" cy="318036"/>
          </a:xfrm>
          <a:prstGeom prst="rect">
            <a:avLst/>
          </a:prstGeom>
          <a:noFill/>
        </p:spPr>
        <p:txBody>
          <a:bodyPr wrap="none" lIns="0" tIns="0" rIns="0" bIns="0">
            <a:spAutoFit/>
          </a:bodyPr>
          <a:lstStyle/>
          <a:p>
            <a:pPr marL="0" marR="0" lvl="0" indent="0" algn="ctr" defTabSz="271348" rtl="0" eaLnBrk="1" fontAlgn="auto" latinLnBrk="0" hangingPunct="1">
              <a:lnSpc>
                <a:spcPts val="1306"/>
              </a:lnSpc>
              <a:spcBef>
                <a:spcPts val="0"/>
              </a:spcBef>
              <a:spcAft>
                <a:spcPts val="0"/>
              </a:spcAft>
              <a:buClrTx/>
              <a:buSzTx/>
              <a:buFontTx/>
              <a:buNone/>
              <a:tabLst/>
              <a:defRPr/>
            </a:pPr>
            <a:r>
              <a:rPr kumimoji="0" lang="de-DE" sz="831" b="0" i="1"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SELBSTMANAGEMENT</a:t>
            </a:r>
            <a:br>
              <a:rPr kumimoji="0" lang="de-DE" sz="831" b="0" i="1"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br>
            <a:r>
              <a:rPr kumimoji="0" lang="de-DE" sz="831" b="0" i="1"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&amp; Teamdynamik</a:t>
            </a:r>
            <a:endParaRPr kumimoji="0" lang="de-DE" sz="831" b="0" i="1" u="none" strike="noStrike" kern="1200" cap="none"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546" name="Rectangle 545">
            <a:extLst>
              <a:ext uri="{FF2B5EF4-FFF2-40B4-BE49-F238E27FC236}">
                <a16:creationId xmlns:a16="http://schemas.microsoft.com/office/drawing/2014/main" id="{5573C9D2-3741-EAD5-1D67-92244A319F7A}"/>
              </a:ext>
            </a:extLst>
          </p:cNvPr>
          <p:cNvSpPr/>
          <p:nvPr/>
        </p:nvSpPr>
        <p:spPr>
          <a:xfrm>
            <a:off x="2601997" y="725497"/>
            <a:ext cx="894477" cy="166712"/>
          </a:xfrm>
          <a:prstGeom prst="rect">
            <a:avLst/>
          </a:prstGeom>
          <a:noFill/>
        </p:spPr>
        <p:txBody>
          <a:bodyPr wrap="none" lIns="0" tIns="0" rIns="0" bIns="0">
            <a:spAutoFit/>
          </a:bodyPr>
          <a:lstStyle/>
          <a:p>
            <a:pPr marL="0" marR="0" lvl="0" indent="0" algn="ctr" defTabSz="271348" rtl="0" eaLnBrk="1" fontAlgn="auto" latinLnBrk="0" hangingPunct="1">
              <a:lnSpc>
                <a:spcPts val="1306"/>
              </a:lnSpc>
              <a:spcBef>
                <a:spcPts val="0"/>
              </a:spcBef>
              <a:spcAft>
                <a:spcPts val="0"/>
              </a:spcAft>
              <a:buClrTx/>
              <a:buSzTx/>
              <a:buFontTx/>
              <a:buNone/>
              <a:tabLst/>
              <a:defRPr/>
            </a:pPr>
            <a:r>
              <a:rPr kumimoji="0" lang="de-DE" sz="1187" b="0" i="0"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RESONANZ</a:t>
            </a:r>
            <a:endParaRPr kumimoji="0" lang="de-DE" sz="1187" b="0" i="0" u="none" strike="noStrike" kern="1200" cap="none"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547" name="Rectangle 546">
            <a:extLst>
              <a:ext uri="{FF2B5EF4-FFF2-40B4-BE49-F238E27FC236}">
                <a16:creationId xmlns:a16="http://schemas.microsoft.com/office/drawing/2014/main" id="{6D0B86F3-876D-7CAF-7A16-B090FC6B66E3}"/>
              </a:ext>
            </a:extLst>
          </p:cNvPr>
          <p:cNvSpPr/>
          <p:nvPr/>
        </p:nvSpPr>
        <p:spPr>
          <a:xfrm>
            <a:off x="1300483" y="1463376"/>
            <a:ext cx="681277" cy="333425"/>
          </a:xfrm>
          <a:prstGeom prst="rect">
            <a:avLst/>
          </a:prstGeom>
          <a:noFill/>
        </p:spPr>
        <p:txBody>
          <a:bodyPr wrap="none" lIns="0" tIns="0" rIns="0" bIns="0">
            <a:spAutoFit/>
          </a:bodyPr>
          <a:lstStyle/>
          <a:p>
            <a:pPr marL="0" marR="0" lvl="0" indent="0" algn="ctr" defTabSz="271348" rtl="0" eaLnBrk="1" fontAlgn="auto" latinLnBrk="0" hangingPunct="1">
              <a:lnSpc>
                <a:spcPts val="1306"/>
              </a:lnSpc>
              <a:spcBef>
                <a:spcPts val="0"/>
              </a:spcBef>
              <a:spcAft>
                <a:spcPts val="0"/>
              </a:spcAft>
              <a:buClrTx/>
              <a:buSzTx/>
              <a:buFontTx/>
              <a:buNone/>
              <a:tabLst/>
              <a:defRPr/>
            </a:pPr>
            <a:r>
              <a:rPr kumimoji="0" lang="de-DE" sz="1187" b="0" i="0" u="none" strike="noStrike" kern="1200" cap="all" spc="0" normalizeH="0" baseline="0" noProof="0" dirty="0" err="1">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Attrak</a:t>
            </a:r>
            <a:r>
              <a:rPr kumimoji="0" lang="de-DE" sz="1187" b="0" i="0"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a:t>
            </a:r>
            <a:br>
              <a:rPr kumimoji="0" lang="de-DE" sz="1187" b="0" i="0"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br>
            <a:r>
              <a:rPr kumimoji="0" lang="de-DE" sz="1187" b="0" i="0" u="none" strike="noStrike" kern="1200" cap="all" spc="0" normalizeH="0" baseline="0" noProof="0" dirty="0" err="1">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tivität</a:t>
            </a:r>
            <a:endParaRPr kumimoji="0" lang="de-DE" sz="1187" b="0" i="0" u="none" strike="noStrike" kern="1200" cap="none"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548" name="Rectangle 547">
            <a:extLst>
              <a:ext uri="{FF2B5EF4-FFF2-40B4-BE49-F238E27FC236}">
                <a16:creationId xmlns:a16="http://schemas.microsoft.com/office/drawing/2014/main" id="{AE3D537D-DF64-7C09-36EA-FBC971E218E4}"/>
              </a:ext>
            </a:extLst>
          </p:cNvPr>
          <p:cNvSpPr/>
          <p:nvPr/>
        </p:nvSpPr>
        <p:spPr>
          <a:xfrm>
            <a:off x="8538287" y="1472964"/>
            <a:ext cx="787075" cy="318036"/>
          </a:xfrm>
          <a:prstGeom prst="rect">
            <a:avLst/>
          </a:prstGeom>
          <a:noFill/>
        </p:spPr>
        <p:txBody>
          <a:bodyPr wrap="none" lIns="0" tIns="0" rIns="0" bIns="0">
            <a:spAutoFit/>
          </a:bodyPr>
          <a:lstStyle/>
          <a:p>
            <a:pPr marL="0" marR="0" lvl="0" indent="0" algn="ctr" defTabSz="271348" rtl="0" eaLnBrk="1" fontAlgn="auto" latinLnBrk="0" hangingPunct="1">
              <a:lnSpc>
                <a:spcPts val="1306"/>
              </a:lnSpc>
              <a:spcBef>
                <a:spcPts val="0"/>
              </a:spcBef>
              <a:spcAft>
                <a:spcPts val="0"/>
              </a:spcAft>
              <a:buClrTx/>
              <a:buSzTx/>
              <a:buFontTx/>
              <a:buNone/>
              <a:tabLst/>
              <a:defRPr/>
            </a:pPr>
            <a:r>
              <a:rPr kumimoji="0" lang="de-DE" sz="831" b="0" i="1"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Anziehungs-</a:t>
            </a:r>
            <a:br>
              <a:rPr kumimoji="0" lang="de-DE" sz="831" b="0" i="1"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br>
            <a:r>
              <a:rPr kumimoji="0" lang="de-DE" sz="831" b="0" i="1"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kraft</a:t>
            </a:r>
            <a:endParaRPr kumimoji="0" lang="de-DE" sz="831" b="0" i="1" u="none" strike="noStrike" kern="1200" cap="none"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549" name="Parallelogram 548">
            <a:extLst>
              <a:ext uri="{FF2B5EF4-FFF2-40B4-BE49-F238E27FC236}">
                <a16:creationId xmlns:a16="http://schemas.microsoft.com/office/drawing/2014/main" id="{42DEA37E-470B-AE7B-2DB2-5121C24CC745}"/>
              </a:ext>
            </a:extLst>
          </p:cNvPr>
          <p:cNvSpPr/>
          <p:nvPr/>
        </p:nvSpPr>
        <p:spPr>
          <a:xfrm>
            <a:off x="3541273" y="1288453"/>
            <a:ext cx="918720" cy="673755"/>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Design,</a:t>
            </a:r>
            <a:b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Farbe </a:t>
            </a:r>
            <a:b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&amp; Stil</a:t>
            </a:r>
          </a:p>
        </p:txBody>
      </p:sp>
      <p:sp>
        <p:nvSpPr>
          <p:cNvPr id="550" name="Parallelogram 549">
            <a:extLst>
              <a:ext uri="{FF2B5EF4-FFF2-40B4-BE49-F238E27FC236}">
                <a16:creationId xmlns:a16="http://schemas.microsoft.com/office/drawing/2014/main" id="{755D769E-7643-C44A-014E-187FC7E81DC9}"/>
              </a:ext>
            </a:extLst>
          </p:cNvPr>
          <p:cNvSpPr/>
          <p:nvPr/>
        </p:nvSpPr>
        <p:spPr>
          <a:xfrm>
            <a:off x="4447755" y="1288453"/>
            <a:ext cx="918720" cy="673755"/>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err="1">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Visuali-sierung</a:t>
            </a: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 &amp; </a:t>
            </a:r>
            <a:r>
              <a:rPr kumimoji="0" lang="de-DE" sz="712" b="0" i="0" u="none" strike="noStrike" kern="1400" cap="all" spc="-4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Transparenz</a:t>
            </a:r>
          </a:p>
        </p:txBody>
      </p:sp>
      <p:sp>
        <p:nvSpPr>
          <p:cNvPr id="551" name="Parallelogram 550">
            <a:extLst>
              <a:ext uri="{FF2B5EF4-FFF2-40B4-BE49-F238E27FC236}">
                <a16:creationId xmlns:a16="http://schemas.microsoft.com/office/drawing/2014/main" id="{ACD4CABB-D0DC-4EF9-20F8-197D5EAB5130}"/>
              </a:ext>
            </a:extLst>
          </p:cNvPr>
          <p:cNvSpPr/>
          <p:nvPr/>
        </p:nvSpPr>
        <p:spPr>
          <a:xfrm>
            <a:off x="5354238" y="1288453"/>
            <a:ext cx="918720" cy="673755"/>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Vielfalt &amp;</a:t>
            </a:r>
            <a:b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err="1">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Abwechs-lung</a:t>
            </a:r>
            <a:endPar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endParaRPr>
          </a:p>
        </p:txBody>
      </p:sp>
      <p:sp>
        <p:nvSpPr>
          <p:cNvPr id="552" name="Parallelogram 551">
            <a:extLst>
              <a:ext uri="{FF2B5EF4-FFF2-40B4-BE49-F238E27FC236}">
                <a16:creationId xmlns:a16="http://schemas.microsoft.com/office/drawing/2014/main" id="{22DBF5C1-E5C4-69BF-EA02-DA6260EBE4A7}"/>
              </a:ext>
            </a:extLst>
          </p:cNvPr>
          <p:cNvSpPr/>
          <p:nvPr/>
        </p:nvSpPr>
        <p:spPr>
          <a:xfrm>
            <a:off x="6260719" y="1288453"/>
            <a:ext cx="918720" cy="673755"/>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Hygiene-faktoren</a:t>
            </a:r>
          </a:p>
        </p:txBody>
      </p:sp>
      <p:sp>
        <p:nvSpPr>
          <p:cNvPr id="553" name="Rectangle 552">
            <a:extLst>
              <a:ext uri="{FF2B5EF4-FFF2-40B4-BE49-F238E27FC236}">
                <a16:creationId xmlns:a16="http://schemas.microsoft.com/office/drawing/2014/main" id="{C53FB758-4FC7-00A8-8F9C-F9ADC466A2B8}"/>
              </a:ext>
            </a:extLst>
          </p:cNvPr>
          <p:cNvSpPr/>
          <p:nvPr/>
        </p:nvSpPr>
        <p:spPr>
          <a:xfrm>
            <a:off x="7989111" y="5109956"/>
            <a:ext cx="480901" cy="318036"/>
          </a:xfrm>
          <a:prstGeom prst="rect">
            <a:avLst/>
          </a:prstGeom>
          <a:noFill/>
        </p:spPr>
        <p:txBody>
          <a:bodyPr wrap="none" lIns="0" tIns="0" rIns="0" bIns="0">
            <a:spAutoFit/>
          </a:bodyPr>
          <a:lstStyle/>
          <a:p>
            <a:pPr marL="0" marR="0" lvl="0" indent="0" algn="ctr" defTabSz="271348" rtl="0" eaLnBrk="1" fontAlgn="auto" latinLnBrk="0" hangingPunct="1">
              <a:lnSpc>
                <a:spcPts val="1306"/>
              </a:lnSpc>
              <a:spcBef>
                <a:spcPts val="0"/>
              </a:spcBef>
              <a:spcAft>
                <a:spcPts val="0"/>
              </a:spcAft>
              <a:buClrTx/>
              <a:buSzTx/>
              <a:buFontTx/>
              <a:buNone/>
              <a:tabLst/>
              <a:defRPr/>
            </a:pPr>
            <a:r>
              <a:rPr kumimoji="0" lang="de-DE" sz="831" b="0" i="1"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Trend-</a:t>
            </a:r>
            <a:br>
              <a:rPr kumimoji="0" lang="de-DE" sz="831" b="0" i="1"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br>
            <a:r>
              <a:rPr kumimoji="0" lang="de-DE" sz="831" b="0" i="1"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Themen</a:t>
            </a:r>
            <a:endParaRPr kumimoji="0" lang="de-DE" sz="831" b="0" i="1" u="none" strike="noStrike" kern="1200" cap="none"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554" name="Rectangle 553">
            <a:extLst>
              <a:ext uri="{FF2B5EF4-FFF2-40B4-BE49-F238E27FC236}">
                <a16:creationId xmlns:a16="http://schemas.microsoft.com/office/drawing/2014/main" id="{C75633A1-8AF2-A45F-4079-2B50CC4BCED3}"/>
              </a:ext>
            </a:extLst>
          </p:cNvPr>
          <p:cNvSpPr/>
          <p:nvPr/>
        </p:nvSpPr>
        <p:spPr>
          <a:xfrm>
            <a:off x="570743" y="5171948"/>
            <a:ext cx="788678" cy="191527"/>
          </a:xfrm>
          <a:prstGeom prst="rect">
            <a:avLst/>
          </a:prstGeom>
          <a:noFill/>
        </p:spPr>
        <p:txBody>
          <a:bodyPr wrap="none" lIns="0" tIns="0" rIns="0" bIns="0">
            <a:spAutoFit/>
          </a:bodyPr>
          <a:lstStyle/>
          <a:p>
            <a:pPr marL="0" marR="0" lvl="0" indent="0" algn="ctr" defTabSz="271348" rtl="0" eaLnBrk="1" fontAlgn="auto" latinLnBrk="0" hangingPunct="1">
              <a:lnSpc>
                <a:spcPts val="1602"/>
              </a:lnSpc>
              <a:spcBef>
                <a:spcPts val="0"/>
              </a:spcBef>
              <a:spcAft>
                <a:spcPts val="0"/>
              </a:spcAft>
              <a:buClrTx/>
              <a:buSzTx/>
              <a:buFontTx/>
              <a:buNone/>
              <a:tabLst/>
              <a:defRPr/>
            </a:pPr>
            <a:r>
              <a:rPr kumimoji="0" lang="de-DE" sz="1187" b="0" i="0"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Zeitgeist</a:t>
            </a:r>
            <a:endParaRPr kumimoji="0" lang="de-DE" sz="1187" b="0" i="0" u="none" strike="noStrike" kern="1200" cap="none"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555" name="Parallelogram 554">
            <a:extLst>
              <a:ext uri="{FF2B5EF4-FFF2-40B4-BE49-F238E27FC236}">
                <a16:creationId xmlns:a16="http://schemas.microsoft.com/office/drawing/2014/main" id="{53E7556C-454D-7625-76CB-768CECFECB17}"/>
              </a:ext>
            </a:extLst>
          </p:cNvPr>
          <p:cNvSpPr/>
          <p:nvPr/>
        </p:nvSpPr>
        <p:spPr>
          <a:xfrm>
            <a:off x="2780167" y="4939860"/>
            <a:ext cx="918720" cy="296996"/>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err="1">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Digitali-sierung</a:t>
            </a: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 &amp; KI</a:t>
            </a:r>
          </a:p>
        </p:txBody>
      </p:sp>
      <p:sp>
        <p:nvSpPr>
          <p:cNvPr id="556" name="Parallelogram 555">
            <a:extLst>
              <a:ext uri="{FF2B5EF4-FFF2-40B4-BE49-F238E27FC236}">
                <a16:creationId xmlns:a16="http://schemas.microsoft.com/office/drawing/2014/main" id="{F95EACF6-9474-B520-7DD8-BD6375713155}"/>
              </a:ext>
            </a:extLst>
          </p:cNvPr>
          <p:cNvSpPr/>
          <p:nvPr/>
        </p:nvSpPr>
        <p:spPr>
          <a:xfrm>
            <a:off x="3686649" y="4939860"/>
            <a:ext cx="918720" cy="296996"/>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Resilienz</a:t>
            </a:r>
          </a:p>
        </p:txBody>
      </p:sp>
      <p:sp>
        <p:nvSpPr>
          <p:cNvPr id="557" name="Parallelogram 556">
            <a:extLst>
              <a:ext uri="{FF2B5EF4-FFF2-40B4-BE49-F238E27FC236}">
                <a16:creationId xmlns:a16="http://schemas.microsoft.com/office/drawing/2014/main" id="{DA124CCC-7B60-428B-579E-72F5D9DC8EBD}"/>
              </a:ext>
            </a:extLst>
          </p:cNvPr>
          <p:cNvSpPr/>
          <p:nvPr/>
        </p:nvSpPr>
        <p:spPr>
          <a:xfrm>
            <a:off x="4593132" y="4939860"/>
            <a:ext cx="918720" cy="296996"/>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Innovation</a:t>
            </a:r>
          </a:p>
        </p:txBody>
      </p:sp>
      <p:sp>
        <p:nvSpPr>
          <p:cNvPr id="558" name="Parallelogram 557">
            <a:extLst>
              <a:ext uri="{FF2B5EF4-FFF2-40B4-BE49-F238E27FC236}">
                <a16:creationId xmlns:a16="http://schemas.microsoft.com/office/drawing/2014/main" id="{9831AE4D-94BC-12E8-B845-DA4583A53261}"/>
              </a:ext>
            </a:extLst>
          </p:cNvPr>
          <p:cNvSpPr/>
          <p:nvPr/>
        </p:nvSpPr>
        <p:spPr>
          <a:xfrm>
            <a:off x="5499614" y="4939860"/>
            <a:ext cx="918720" cy="296996"/>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Mindset</a:t>
            </a:r>
          </a:p>
        </p:txBody>
      </p:sp>
      <p:sp>
        <p:nvSpPr>
          <p:cNvPr id="559" name="Parallelogram 558">
            <a:extLst>
              <a:ext uri="{FF2B5EF4-FFF2-40B4-BE49-F238E27FC236}">
                <a16:creationId xmlns:a16="http://schemas.microsoft.com/office/drawing/2014/main" id="{FD1A550D-CFD8-586F-03F0-4FC88BACB1BD}"/>
              </a:ext>
            </a:extLst>
          </p:cNvPr>
          <p:cNvSpPr/>
          <p:nvPr/>
        </p:nvSpPr>
        <p:spPr>
          <a:xfrm>
            <a:off x="3671938" y="3138844"/>
            <a:ext cx="2524761" cy="495757"/>
          </a:xfrm>
          <a:prstGeom prst="parallelogram">
            <a:avLst>
              <a:gd name="adj" fmla="val 20359"/>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ts val="1424"/>
              </a:lnSpc>
              <a:spcBef>
                <a:spcPts val="0"/>
              </a:spcBef>
              <a:spcAft>
                <a:spcPts val="0"/>
              </a:spcAft>
              <a:buClrTx/>
              <a:buSzTx/>
              <a:buFontTx/>
              <a:buNone/>
              <a:tabLst/>
              <a:defRPr/>
            </a:pPr>
            <a:r>
              <a:rPr kumimoji="0" lang="de-DE" sz="1187" b="0" i="0"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KATALYSATOREN</a:t>
            </a:r>
            <a:endParaRPr kumimoji="0" lang="de-DE" sz="831" b="0" i="1"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560" name="Parallelogram 559">
            <a:extLst>
              <a:ext uri="{FF2B5EF4-FFF2-40B4-BE49-F238E27FC236}">
                <a16:creationId xmlns:a16="http://schemas.microsoft.com/office/drawing/2014/main" id="{036187C3-C3B5-FE55-20B0-D9FC668F3364}"/>
              </a:ext>
            </a:extLst>
          </p:cNvPr>
          <p:cNvSpPr/>
          <p:nvPr/>
        </p:nvSpPr>
        <p:spPr>
          <a:xfrm>
            <a:off x="3671938" y="3269226"/>
            <a:ext cx="2524761" cy="495757"/>
          </a:xfrm>
          <a:prstGeom prst="parallelogram">
            <a:avLst>
              <a:gd name="adj" fmla="val 20359"/>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ts val="1424"/>
              </a:lnSpc>
              <a:spcBef>
                <a:spcPts val="0"/>
              </a:spcBef>
              <a:spcAft>
                <a:spcPts val="0"/>
              </a:spcAft>
              <a:buClrTx/>
              <a:buSzTx/>
              <a:buFontTx/>
              <a:buNone/>
              <a:tabLst/>
              <a:defRPr/>
            </a:pPr>
            <a:r>
              <a:rPr kumimoji="0" lang="de-DE" sz="831" b="0" i="1"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(Der Projekt-Kultur)</a:t>
            </a:r>
          </a:p>
        </p:txBody>
      </p:sp>
      <p:sp>
        <p:nvSpPr>
          <p:cNvPr id="561" name="Parallelogram 560">
            <a:extLst>
              <a:ext uri="{FF2B5EF4-FFF2-40B4-BE49-F238E27FC236}">
                <a16:creationId xmlns:a16="http://schemas.microsoft.com/office/drawing/2014/main" id="{5885F3FA-A4C1-5AB6-35AB-0E45DF89C8E3}"/>
              </a:ext>
            </a:extLst>
          </p:cNvPr>
          <p:cNvSpPr/>
          <p:nvPr/>
        </p:nvSpPr>
        <p:spPr>
          <a:xfrm>
            <a:off x="2705144" y="5310903"/>
            <a:ext cx="918720" cy="296996"/>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Corona-</a:t>
            </a:r>
            <a:b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Pandemie</a:t>
            </a:r>
          </a:p>
        </p:txBody>
      </p:sp>
      <p:sp>
        <p:nvSpPr>
          <p:cNvPr id="562" name="Parallelogram 561">
            <a:extLst>
              <a:ext uri="{FF2B5EF4-FFF2-40B4-BE49-F238E27FC236}">
                <a16:creationId xmlns:a16="http://schemas.microsoft.com/office/drawing/2014/main" id="{507312FA-3AD2-058D-902E-C6BF2FE64207}"/>
              </a:ext>
            </a:extLst>
          </p:cNvPr>
          <p:cNvSpPr/>
          <p:nvPr/>
        </p:nvSpPr>
        <p:spPr>
          <a:xfrm>
            <a:off x="3611626" y="5310903"/>
            <a:ext cx="918720" cy="296996"/>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Soziale</a:t>
            </a:r>
            <a:b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Medien</a:t>
            </a:r>
          </a:p>
        </p:txBody>
      </p:sp>
      <p:sp>
        <p:nvSpPr>
          <p:cNvPr id="563" name="Parallelogram 562">
            <a:extLst>
              <a:ext uri="{FF2B5EF4-FFF2-40B4-BE49-F238E27FC236}">
                <a16:creationId xmlns:a16="http://schemas.microsoft.com/office/drawing/2014/main" id="{6839D910-2CED-92F1-74AC-FEED65EB2802}"/>
              </a:ext>
            </a:extLst>
          </p:cNvPr>
          <p:cNvSpPr/>
          <p:nvPr/>
        </p:nvSpPr>
        <p:spPr>
          <a:xfrm>
            <a:off x="4518109" y="5310903"/>
            <a:ext cx="918720" cy="296996"/>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none"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KLIMA-KRISE</a:t>
            </a:r>
          </a:p>
        </p:txBody>
      </p:sp>
      <p:sp>
        <p:nvSpPr>
          <p:cNvPr id="564" name="Parallelogram 563">
            <a:extLst>
              <a:ext uri="{FF2B5EF4-FFF2-40B4-BE49-F238E27FC236}">
                <a16:creationId xmlns:a16="http://schemas.microsoft.com/office/drawing/2014/main" id="{61957BD3-6A48-0BC5-B1AC-73D6DC21E749}"/>
              </a:ext>
            </a:extLst>
          </p:cNvPr>
          <p:cNvSpPr/>
          <p:nvPr/>
        </p:nvSpPr>
        <p:spPr>
          <a:xfrm>
            <a:off x="5424591" y="5310903"/>
            <a:ext cx="918720" cy="296996"/>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MANAGEMENT 3.0</a:t>
            </a:r>
          </a:p>
        </p:txBody>
      </p:sp>
      <p:sp>
        <p:nvSpPr>
          <p:cNvPr id="565" name="Parallelogram 564">
            <a:extLst>
              <a:ext uri="{FF2B5EF4-FFF2-40B4-BE49-F238E27FC236}">
                <a16:creationId xmlns:a16="http://schemas.microsoft.com/office/drawing/2014/main" id="{518C9708-4485-E377-2072-B36D454B78F8}"/>
              </a:ext>
            </a:extLst>
          </p:cNvPr>
          <p:cNvSpPr/>
          <p:nvPr/>
        </p:nvSpPr>
        <p:spPr>
          <a:xfrm>
            <a:off x="7233454" y="1288453"/>
            <a:ext cx="1175106" cy="673755"/>
          </a:xfrm>
          <a:prstGeom prst="parallelogram">
            <a:avLst>
              <a:gd name="adj" fmla="val 20359"/>
            </a:avLst>
          </a:prstGeom>
          <a:solidFill>
            <a:srgbClr val="FBFF8D"/>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Selbst-</a:t>
            </a:r>
            <a:br>
              <a:rPr kumimoji="0" lang="de-DE" sz="712" b="0"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Vermarktung</a:t>
            </a:r>
          </a:p>
        </p:txBody>
      </p:sp>
      <p:sp>
        <p:nvSpPr>
          <p:cNvPr id="566" name="Parallelogram 565">
            <a:extLst>
              <a:ext uri="{FF2B5EF4-FFF2-40B4-BE49-F238E27FC236}">
                <a16:creationId xmlns:a16="http://schemas.microsoft.com/office/drawing/2014/main" id="{5BFB0C40-88DB-774B-1E76-EE11EDF7CF67}"/>
              </a:ext>
            </a:extLst>
          </p:cNvPr>
          <p:cNvSpPr/>
          <p:nvPr/>
        </p:nvSpPr>
        <p:spPr>
          <a:xfrm>
            <a:off x="6453882" y="4933509"/>
            <a:ext cx="1175106" cy="673755"/>
          </a:xfrm>
          <a:prstGeom prst="parallelogram">
            <a:avLst>
              <a:gd name="adj" fmla="val 20359"/>
            </a:avLst>
          </a:prstGeom>
          <a:solidFill>
            <a:srgbClr val="FBFF8D"/>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NEW Work</a:t>
            </a:r>
          </a:p>
        </p:txBody>
      </p:sp>
      <p:sp>
        <p:nvSpPr>
          <p:cNvPr id="567" name="Rectangle 566">
            <a:extLst>
              <a:ext uri="{FF2B5EF4-FFF2-40B4-BE49-F238E27FC236}">
                <a16:creationId xmlns:a16="http://schemas.microsoft.com/office/drawing/2014/main" id="{2C0BF22A-22E6-0593-D944-5C49E643D12B}"/>
              </a:ext>
            </a:extLst>
          </p:cNvPr>
          <p:cNvSpPr/>
          <p:nvPr/>
        </p:nvSpPr>
        <p:spPr>
          <a:xfrm>
            <a:off x="7571405" y="642141"/>
            <a:ext cx="799899" cy="333425"/>
          </a:xfrm>
          <a:prstGeom prst="rect">
            <a:avLst/>
          </a:prstGeom>
          <a:noFill/>
        </p:spPr>
        <p:txBody>
          <a:bodyPr wrap="none" lIns="0" tIns="0" rIns="0" bIns="0">
            <a:spAutoFit/>
          </a:bodyPr>
          <a:lstStyle/>
          <a:p>
            <a:pPr marL="0" marR="0" lvl="0" indent="0" algn="ctr" defTabSz="271348" rtl="0" eaLnBrk="1" fontAlgn="auto" latinLnBrk="0" hangingPunct="1">
              <a:lnSpc>
                <a:spcPts val="1306"/>
              </a:lnSpc>
              <a:spcBef>
                <a:spcPts val="0"/>
              </a:spcBef>
              <a:spcAft>
                <a:spcPts val="0"/>
              </a:spcAft>
              <a:buClrTx/>
              <a:buSzTx/>
              <a:buFontTx/>
              <a:buNone/>
              <a:tabLst/>
              <a:defRPr/>
            </a:pPr>
            <a:r>
              <a:rPr kumimoji="0" lang="de-DE" sz="1187" b="0" i="0"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Über-</a:t>
            </a:r>
            <a:br>
              <a:rPr kumimoji="0" lang="de-DE" sz="1187" b="0" i="0"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br>
            <a:r>
              <a:rPr kumimoji="0" lang="de-DE" sz="1187" b="0" i="0" u="none" strike="noStrike" kern="1200" cap="all" spc="0" normalizeH="0" baseline="0" noProof="0" dirty="0" err="1">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zeugung</a:t>
            </a:r>
            <a:endParaRPr kumimoji="0" lang="de-DE" sz="1187" b="0" i="0"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568" name="Rectangle 567">
            <a:extLst>
              <a:ext uri="{FF2B5EF4-FFF2-40B4-BE49-F238E27FC236}">
                <a16:creationId xmlns:a16="http://schemas.microsoft.com/office/drawing/2014/main" id="{36622FB3-8298-7D95-6154-152C836DA32F}"/>
              </a:ext>
            </a:extLst>
          </p:cNvPr>
          <p:cNvSpPr/>
          <p:nvPr/>
        </p:nvSpPr>
        <p:spPr>
          <a:xfrm>
            <a:off x="6486690" y="5916340"/>
            <a:ext cx="799898" cy="318036"/>
          </a:xfrm>
          <a:prstGeom prst="rect">
            <a:avLst/>
          </a:prstGeom>
          <a:noFill/>
        </p:spPr>
        <p:txBody>
          <a:bodyPr wrap="none" lIns="0" tIns="0" rIns="0" bIns="0">
            <a:spAutoFit/>
          </a:bodyPr>
          <a:lstStyle/>
          <a:p>
            <a:pPr marL="0" marR="0" lvl="0" indent="0" algn="ctr" defTabSz="271348" rtl="0" eaLnBrk="1" fontAlgn="auto" latinLnBrk="0" hangingPunct="1">
              <a:lnSpc>
                <a:spcPts val="1306"/>
              </a:lnSpc>
              <a:spcBef>
                <a:spcPts val="0"/>
              </a:spcBef>
              <a:spcAft>
                <a:spcPts val="0"/>
              </a:spcAft>
              <a:buClrTx/>
              <a:buSzTx/>
              <a:buFontTx/>
              <a:buNone/>
              <a:tabLst/>
              <a:defRPr/>
            </a:pPr>
            <a:r>
              <a:rPr kumimoji="0" lang="de-DE" sz="831" b="0" i="1"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  BEDEUTUNG </a:t>
            </a:r>
            <a:br>
              <a:rPr kumimoji="0" lang="de-DE" sz="831" b="0" i="1"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br>
            <a:r>
              <a:rPr kumimoji="0" lang="de-DE" sz="831" b="0" i="1" u="none" strike="noStrike" kern="1200" cap="all"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rPr>
              <a:t>&amp; Buy-In</a:t>
            </a:r>
            <a:endParaRPr kumimoji="0" lang="de-DE" sz="831" b="0" i="1" u="none" strike="noStrike" kern="1200" cap="none" spc="0" normalizeH="0" baseline="0" noProof="0" dirty="0">
              <a:ln>
                <a:noFill/>
              </a:ln>
              <a:solidFill>
                <a:srgbClr val="1C305B"/>
              </a:solidFill>
              <a:effectLst/>
              <a:uLnTx/>
              <a:uFillTx/>
              <a:latin typeface="Montserrat Medium" panose="00000600000000000000" pitchFamily="2" charset="0"/>
              <a:ea typeface="Lato Semibold" panose="020F0502020204030203" pitchFamily="34" charset="0"/>
              <a:cs typeface="Lato Semibold" panose="020F0502020204030203" pitchFamily="34" charset="0"/>
            </a:endParaRPr>
          </a:p>
        </p:txBody>
      </p:sp>
      <p:sp>
        <p:nvSpPr>
          <p:cNvPr id="569" name="Parallelogram 568">
            <a:extLst>
              <a:ext uri="{FF2B5EF4-FFF2-40B4-BE49-F238E27FC236}">
                <a16:creationId xmlns:a16="http://schemas.microsoft.com/office/drawing/2014/main" id="{37549B7A-F3E7-6232-841A-BAAD279DF035}"/>
              </a:ext>
            </a:extLst>
          </p:cNvPr>
          <p:cNvSpPr/>
          <p:nvPr/>
        </p:nvSpPr>
        <p:spPr>
          <a:xfrm>
            <a:off x="7101292" y="2221552"/>
            <a:ext cx="1062459" cy="483257"/>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STORYTELLING,</a:t>
            </a:r>
          </a:p>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INSPIRATION &amp;</a:t>
            </a:r>
            <a:b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BEGEISTERUNG</a:t>
            </a:r>
          </a:p>
        </p:txBody>
      </p:sp>
      <p:sp>
        <p:nvSpPr>
          <p:cNvPr id="570" name="Parallelogram 569">
            <a:extLst>
              <a:ext uri="{FF2B5EF4-FFF2-40B4-BE49-F238E27FC236}">
                <a16:creationId xmlns:a16="http://schemas.microsoft.com/office/drawing/2014/main" id="{2EEA0B43-F76D-565A-DFB6-0F549AA85F91}"/>
              </a:ext>
            </a:extLst>
          </p:cNvPr>
          <p:cNvSpPr/>
          <p:nvPr/>
        </p:nvSpPr>
        <p:spPr>
          <a:xfrm>
            <a:off x="6959180" y="2886685"/>
            <a:ext cx="1062459" cy="483257"/>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1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MODERATION/</a:t>
            </a:r>
            <a:br>
              <a:rPr kumimoji="0" lang="de-DE" sz="712" b="0" i="0" u="none" strike="noStrike" kern="1200" cap="all" spc="-1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1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PRÄSENTATION &amp; VERHANDLUNG</a:t>
            </a:r>
          </a:p>
        </p:txBody>
      </p:sp>
      <p:sp>
        <p:nvSpPr>
          <p:cNvPr id="571" name="Parallelogram 570">
            <a:extLst>
              <a:ext uri="{FF2B5EF4-FFF2-40B4-BE49-F238E27FC236}">
                <a16:creationId xmlns:a16="http://schemas.microsoft.com/office/drawing/2014/main" id="{ED7384EE-6BFB-879A-991A-0F7804D98DB1}"/>
              </a:ext>
            </a:extLst>
          </p:cNvPr>
          <p:cNvSpPr/>
          <p:nvPr/>
        </p:nvSpPr>
        <p:spPr>
          <a:xfrm>
            <a:off x="6817401" y="3551818"/>
            <a:ext cx="1062459" cy="483257"/>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Einfachheit</a:t>
            </a:r>
          </a:p>
        </p:txBody>
      </p:sp>
      <p:sp>
        <p:nvSpPr>
          <p:cNvPr id="572" name="Parallelogram 571">
            <a:extLst>
              <a:ext uri="{FF2B5EF4-FFF2-40B4-BE49-F238E27FC236}">
                <a16:creationId xmlns:a16="http://schemas.microsoft.com/office/drawing/2014/main" id="{8321CC20-8913-1CE6-E44C-26FE9761644D}"/>
              </a:ext>
            </a:extLst>
          </p:cNvPr>
          <p:cNvSpPr/>
          <p:nvPr/>
        </p:nvSpPr>
        <p:spPr>
          <a:xfrm>
            <a:off x="6668236" y="4216951"/>
            <a:ext cx="1062459" cy="483257"/>
          </a:xfrm>
          <a:prstGeom prst="parallelogram">
            <a:avLst>
              <a:gd name="adj" fmla="val 20359"/>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271348" rtl="0" eaLnBrk="1" fontAlgn="auto" latinLnBrk="0" hangingPunct="1">
              <a:lnSpc>
                <a:spcPct val="100000"/>
              </a:lnSpc>
              <a:spcBef>
                <a:spcPts val="0"/>
              </a:spcBef>
              <a:spcAft>
                <a:spcPts val="0"/>
              </a:spcAft>
              <a:buClrTx/>
              <a:buSzTx/>
              <a:buFontTx/>
              <a:buNone/>
              <a:tabLst/>
              <a:defRPr/>
            </a:pP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Coolness</a:t>
            </a:r>
            <a:b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br>
            <a:r>
              <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Faktor / </a:t>
            </a:r>
            <a:r>
              <a:rPr kumimoji="0" lang="de-DE" sz="712" b="0" i="0" u="none" strike="noStrike" kern="1200" cap="all" spc="0" normalizeH="0" baseline="0" noProof="0" dirty="0" err="1">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rPr>
              <a:t>CHuzpe</a:t>
            </a:r>
            <a:endParaRPr kumimoji="0" lang="de-DE" sz="712" b="0" i="0" u="none" strike="noStrike" kern="1200" cap="all" spc="0" normalizeH="0" baseline="0" noProof="0" dirty="0">
              <a:ln>
                <a:noFill/>
              </a:ln>
              <a:solidFill>
                <a:srgbClr val="1C305B"/>
              </a:solidFill>
              <a:effectLst/>
              <a:uLnTx/>
              <a:uFillTx/>
              <a:latin typeface="Montserrat Medium" panose="00000600000000000000" pitchFamily="2" charset="0"/>
              <a:ea typeface="Lato Black" panose="020F0502020204030203" pitchFamily="34" charset="0"/>
              <a:cs typeface="Lato Black" panose="020F0502020204030203" pitchFamily="34" charset="0"/>
            </a:endParaRPr>
          </a:p>
        </p:txBody>
      </p:sp>
      <p:sp>
        <p:nvSpPr>
          <p:cNvPr id="573" name="Arrow: Chevron 572">
            <a:extLst>
              <a:ext uri="{FF2B5EF4-FFF2-40B4-BE49-F238E27FC236}">
                <a16:creationId xmlns:a16="http://schemas.microsoft.com/office/drawing/2014/main" id="{B6681731-328A-65F6-998A-3E6C63FD51E5}"/>
              </a:ext>
            </a:extLst>
          </p:cNvPr>
          <p:cNvSpPr/>
          <p:nvPr/>
        </p:nvSpPr>
        <p:spPr>
          <a:xfrm>
            <a:off x="3788933" y="2239235"/>
            <a:ext cx="2808000" cy="259954"/>
          </a:xfrm>
          <a:prstGeom prst="chevron">
            <a:avLst>
              <a:gd name="adj" fmla="val 44647"/>
            </a:avLst>
          </a:prstGeom>
          <a:solidFill>
            <a:srgbClr val="FBFF8D"/>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ts val="950"/>
              </a:lnSpc>
              <a:spcBef>
                <a:spcPts val="0"/>
              </a:spcBef>
              <a:spcAft>
                <a:spcPts val="0"/>
              </a:spcAft>
              <a:buClrTx/>
              <a:buSzTx/>
              <a:buFontTx/>
              <a:buNone/>
              <a:tabLst/>
              <a:defRPr/>
            </a:pPr>
            <a:r>
              <a:rPr kumimoji="0" lang="de-DE" sz="831" b="0" i="0" u="none" strike="noStrike" kern="1200" cap="none"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Beziehungs- &amp; Konfliktmanagement</a:t>
            </a:r>
          </a:p>
        </p:txBody>
      </p:sp>
      <p:sp>
        <p:nvSpPr>
          <p:cNvPr id="574" name="Arrow: Chevron 573">
            <a:extLst>
              <a:ext uri="{FF2B5EF4-FFF2-40B4-BE49-F238E27FC236}">
                <a16:creationId xmlns:a16="http://schemas.microsoft.com/office/drawing/2014/main" id="{BE74847B-3490-EDA4-BFE3-E913819B3227}"/>
              </a:ext>
            </a:extLst>
          </p:cNvPr>
          <p:cNvSpPr/>
          <p:nvPr/>
        </p:nvSpPr>
        <p:spPr>
          <a:xfrm>
            <a:off x="3729868" y="2583446"/>
            <a:ext cx="2808000" cy="259954"/>
          </a:xfrm>
          <a:prstGeom prst="chevron">
            <a:avLst>
              <a:gd name="adj" fmla="val 44647"/>
            </a:avLst>
          </a:prstGeom>
          <a:solidFill>
            <a:srgbClr val="FBFF8D"/>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ts val="950"/>
              </a:lnSpc>
              <a:spcBef>
                <a:spcPts val="0"/>
              </a:spcBef>
              <a:spcAft>
                <a:spcPts val="0"/>
              </a:spcAft>
              <a:buClrTx/>
              <a:buSzTx/>
              <a:buFontTx/>
              <a:buNone/>
              <a:tabLst/>
              <a:defRPr/>
            </a:pPr>
            <a:r>
              <a:rPr kumimoji="0" lang="de-DE" sz="831" b="0" i="0" u="none" strike="noStrike" kern="1200" cap="none"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Persönlichkeitstypen &amp; Grundformen d. Angst</a:t>
            </a:r>
          </a:p>
        </p:txBody>
      </p:sp>
      <p:sp>
        <p:nvSpPr>
          <p:cNvPr id="575" name="Arrow: Chevron 574">
            <a:extLst>
              <a:ext uri="{FF2B5EF4-FFF2-40B4-BE49-F238E27FC236}">
                <a16:creationId xmlns:a16="http://schemas.microsoft.com/office/drawing/2014/main" id="{56352213-72FF-4D98-3D83-BFD2ABAA4B9B}"/>
              </a:ext>
            </a:extLst>
          </p:cNvPr>
          <p:cNvSpPr/>
          <p:nvPr/>
        </p:nvSpPr>
        <p:spPr>
          <a:xfrm>
            <a:off x="3646603" y="2927657"/>
            <a:ext cx="2808000" cy="259954"/>
          </a:xfrm>
          <a:prstGeom prst="chevron">
            <a:avLst>
              <a:gd name="adj" fmla="val 44647"/>
            </a:avLst>
          </a:prstGeom>
          <a:solidFill>
            <a:srgbClr val="FBFF8D"/>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ts val="712"/>
              </a:lnSpc>
              <a:spcBef>
                <a:spcPts val="0"/>
              </a:spcBef>
              <a:spcAft>
                <a:spcPts val="0"/>
              </a:spcAft>
              <a:buClrTx/>
              <a:buSzTx/>
              <a:buFontTx/>
              <a:buNone/>
              <a:tabLst/>
              <a:defRPr/>
            </a:pPr>
            <a:r>
              <a:rPr kumimoji="0" lang="de-DE" sz="831" b="0" i="0" u="none" strike="noStrike" kern="1200" cap="none"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Speed </a:t>
            </a:r>
            <a:r>
              <a:rPr kumimoji="0" lang="de-DE" sz="831" b="0" i="0" u="none" strike="noStrike" kern="1200" cap="none" spc="0" normalizeH="0" baseline="0" noProof="0" dirty="0" err="1">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of</a:t>
            </a:r>
            <a:r>
              <a:rPr kumimoji="0" lang="de-DE" sz="831" b="0" i="0" u="none" strike="noStrike" kern="1200" cap="none"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 Learning &amp; Weiterbildung</a:t>
            </a:r>
          </a:p>
        </p:txBody>
      </p:sp>
      <p:sp>
        <p:nvSpPr>
          <p:cNvPr id="576" name="Arrow: Chevron 575">
            <a:extLst>
              <a:ext uri="{FF2B5EF4-FFF2-40B4-BE49-F238E27FC236}">
                <a16:creationId xmlns:a16="http://schemas.microsoft.com/office/drawing/2014/main" id="{00FC4984-1099-081C-7570-96679929D520}"/>
              </a:ext>
            </a:extLst>
          </p:cNvPr>
          <p:cNvSpPr/>
          <p:nvPr/>
        </p:nvSpPr>
        <p:spPr>
          <a:xfrm>
            <a:off x="3495184" y="3711693"/>
            <a:ext cx="2808000" cy="259954"/>
          </a:xfrm>
          <a:prstGeom prst="chevron">
            <a:avLst>
              <a:gd name="adj" fmla="val 44647"/>
            </a:avLst>
          </a:prstGeom>
          <a:solidFill>
            <a:srgbClr val="FBFF8D"/>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ts val="950"/>
              </a:lnSpc>
              <a:spcBef>
                <a:spcPts val="0"/>
              </a:spcBef>
              <a:spcAft>
                <a:spcPts val="0"/>
              </a:spcAft>
              <a:buClrTx/>
              <a:buSzTx/>
              <a:buFontTx/>
              <a:buNone/>
              <a:tabLst/>
              <a:defRPr/>
            </a:pPr>
            <a:r>
              <a:rPr kumimoji="0" lang="de-DE" sz="831" b="0" i="0" u="none" strike="noStrike" kern="1200" cap="none"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Change-Management &amp; Transformation</a:t>
            </a:r>
          </a:p>
        </p:txBody>
      </p:sp>
      <p:sp>
        <p:nvSpPr>
          <p:cNvPr id="577" name="Arrow: Chevron 576">
            <a:extLst>
              <a:ext uri="{FF2B5EF4-FFF2-40B4-BE49-F238E27FC236}">
                <a16:creationId xmlns:a16="http://schemas.microsoft.com/office/drawing/2014/main" id="{1806B60D-7A60-28D0-5059-1395BB2E1B27}"/>
              </a:ext>
            </a:extLst>
          </p:cNvPr>
          <p:cNvSpPr/>
          <p:nvPr/>
        </p:nvSpPr>
        <p:spPr>
          <a:xfrm>
            <a:off x="3417069" y="4055904"/>
            <a:ext cx="2808000" cy="259954"/>
          </a:xfrm>
          <a:prstGeom prst="chevron">
            <a:avLst>
              <a:gd name="adj" fmla="val 44647"/>
            </a:avLst>
          </a:prstGeom>
          <a:solidFill>
            <a:srgbClr val="FBFF8D"/>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271348" rtl="0" eaLnBrk="1" fontAlgn="auto" latinLnBrk="0" hangingPunct="1">
              <a:lnSpc>
                <a:spcPts val="950"/>
              </a:lnSpc>
              <a:spcBef>
                <a:spcPts val="0"/>
              </a:spcBef>
              <a:spcAft>
                <a:spcPts val="0"/>
              </a:spcAft>
              <a:buClrTx/>
              <a:buSzTx/>
              <a:buFontTx/>
              <a:buNone/>
              <a:tabLst/>
              <a:defRPr/>
            </a:pPr>
            <a:r>
              <a:rPr kumimoji="0" lang="de-DE" sz="831" b="0" i="0" u="none" strike="noStrike" kern="1200" cap="none"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Supervision, Coaching &amp; Weiterentwicklung</a:t>
            </a:r>
          </a:p>
        </p:txBody>
      </p:sp>
      <p:sp>
        <p:nvSpPr>
          <p:cNvPr id="578" name="Arrow: Chevron 577">
            <a:extLst>
              <a:ext uri="{FF2B5EF4-FFF2-40B4-BE49-F238E27FC236}">
                <a16:creationId xmlns:a16="http://schemas.microsoft.com/office/drawing/2014/main" id="{58AD3469-5A1F-70D3-B4C3-4A7EC02B1D5C}"/>
              </a:ext>
            </a:extLst>
          </p:cNvPr>
          <p:cNvSpPr/>
          <p:nvPr/>
        </p:nvSpPr>
        <p:spPr>
          <a:xfrm>
            <a:off x="3352854" y="4400115"/>
            <a:ext cx="2808000" cy="259954"/>
          </a:xfrm>
          <a:prstGeom prst="chevron">
            <a:avLst>
              <a:gd name="adj" fmla="val 44647"/>
            </a:avLst>
          </a:prstGeom>
          <a:solidFill>
            <a:srgbClr val="FBFF8D"/>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2731" rIns="0" bIns="0" rtlCol="0" anchor="ctr"/>
          <a:lstStyle/>
          <a:p>
            <a:pPr marL="0" marR="0" lvl="0" indent="0" algn="ctr" defTabSz="271348" rtl="0" eaLnBrk="1" fontAlgn="auto" latinLnBrk="0" hangingPunct="1">
              <a:lnSpc>
                <a:spcPts val="950"/>
              </a:lnSpc>
              <a:spcBef>
                <a:spcPts val="0"/>
              </a:spcBef>
              <a:spcAft>
                <a:spcPts val="0"/>
              </a:spcAft>
              <a:buClrTx/>
              <a:buSzTx/>
              <a:buFontTx/>
              <a:buNone/>
              <a:tabLst/>
              <a:defRPr/>
            </a:pPr>
            <a:r>
              <a:rPr kumimoji="0" lang="de-DE" sz="831" b="0" i="0" u="none" strike="noStrike" kern="1200" cap="none" spc="0" normalizeH="0" baseline="0" noProof="0" dirty="0">
                <a:ln>
                  <a:noFill/>
                </a:ln>
                <a:solidFill>
                  <a:srgbClr val="1C305B"/>
                </a:solidFill>
                <a:effectLst/>
                <a:uLnTx/>
                <a:uFillTx/>
                <a:latin typeface="Montserrat SemiBold" panose="00000700000000000000" pitchFamily="2" charset="0"/>
                <a:ea typeface="Lato Black" panose="020F0502020204030203" pitchFamily="34" charset="0"/>
                <a:cs typeface="Lato Black" panose="020F0502020204030203" pitchFamily="34" charset="0"/>
              </a:rPr>
              <a:t>Projekt-Marketing</a:t>
            </a:r>
          </a:p>
        </p:txBody>
      </p:sp>
      <p:sp>
        <p:nvSpPr>
          <p:cNvPr id="579" name="Freeform: Shape 578">
            <a:extLst>
              <a:ext uri="{FF2B5EF4-FFF2-40B4-BE49-F238E27FC236}">
                <a16:creationId xmlns:a16="http://schemas.microsoft.com/office/drawing/2014/main" id="{233D0D5E-60DA-4BC8-1DFC-8DA31BABDD25}"/>
              </a:ext>
            </a:extLst>
          </p:cNvPr>
          <p:cNvSpPr/>
          <p:nvPr/>
        </p:nvSpPr>
        <p:spPr>
          <a:xfrm>
            <a:off x="6404718" y="2929047"/>
            <a:ext cx="189374" cy="258564"/>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6DC0ABA2-6BE3-515A-9899-F33FB93CA062}"/>
              </a:ext>
            </a:extLst>
          </p:cNvPr>
          <p:cNvSpPr/>
          <p:nvPr/>
        </p:nvSpPr>
        <p:spPr>
          <a:xfrm>
            <a:off x="6540390" y="2929047"/>
            <a:ext cx="189374" cy="258564"/>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D2FEACB-245D-26B3-679A-2FE12AB536BA}"/>
              </a:ext>
            </a:extLst>
          </p:cNvPr>
          <p:cNvSpPr/>
          <p:nvPr/>
        </p:nvSpPr>
        <p:spPr>
          <a:xfrm>
            <a:off x="6484274" y="2581807"/>
            <a:ext cx="189374" cy="264622"/>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1BBC9248-94F1-2299-2003-5CA8D873562E}"/>
              </a:ext>
            </a:extLst>
          </p:cNvPr>
          <p:cNvSpPr/>
          <p:nvPr/>
        </p:nvSpPr>
        <p:spPr>
          <a:xfrm>
            <a:off x="6619946" y="2581807"/>
            <a:ext cx="189374" cy="264622"/>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E7BD55C2-C65B-CAB4-E199-ED737421FAA2}"/>
              </a:ext>
            </a:extLst>
          </p:cNvPr>
          <p:cNvSpPr/>
          <p:nvPr/>
        </p:nvSpPr>
        <p:spPr>
          <a:xfrm>
            <a:off x="6549421" y="2238943"/>
            <a:ext cx="189374" cy="259954"/>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4E8C32BE-DF24-1F5C-20CB-F454BEB2D8BD}"/>
              </a:ext>
            </a:extLst>
          </p:cNvPr>
          <p:cNvSpPr/>
          <p:nvPr/>
        </p:nvSpPr>
        <p:spPr>
          <a:xfrm>
            <a:off x="6685093" y="2238943"/>
            <a:ext cx="189374" cy="259954"/>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92A39B4B-9AB6-2D37-4A42-789243FBAA8F}"/>
              </a:ext>
            </a:extLst>
          </p:cNvPr>
          <p:cNvSpPr/>
          <p:nvPr/>
        </p:nvSpPr>
        <p:spPr>
          <a:xfrm>
            <a:off x="6110655" y="4402373"/>
            <a:ext cx="189374" cy="258564"/>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FF1657FD-44AB-5808-5B53-395383F416D3}"/>
              </a:ext>
            </a:extLst>
          </p:cNvPr>
          <p:cNvSpPr/>
          <p:nvPr/>
        </p:nvSpPr>
        <p:spPr>
          <a:xfrm>
            <a:off x="6246327" y="4402373"/>
            <a:ext cx="189374" cy="258564"/>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C7512E98-05DE-16BE-7F96-ED24459939CE}"/>
              </a:ext>
            </a:extLst>
          </p:cNvPr>
          <p:cNvSpPr/>
          <p:nvPr/>
        </p:nvSpPr>
        <p:spPr>
          <a:xfrm>
            <a:off x="6190211" y="4055133"/>
            <a:ext cx="189374" cy="264622"/>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83FF0724-58AD-1E80-9D39-FB3833FD9D25}"/>
              </a:ext>
            </a:extLst>
          </p:cNvPr>
          <p:cNvSpPr/>
          <p:nvPr/>
        </p:nvSpPr>
        <p:spPr>
          <a:xfrm>
            <a:off x="6325883" y="4055133"/>
            <a:ext cx="189374" cy="264622"/>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101A066A-1E5F-D4A5-9E4A-3C96BC9C5157}"/>
              </a:ext>
            </a:extLst>
          </p:cNvPr>
          <p:cNvSpPr/>
          <p:nvPr/>
        </p:nvSpPr>
        <p:spPr>
          <a:xfrm>
            <a:off x="6255358" y="3712269"/>
            <a:ext cx="189374" cy="259954"/>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C7046F6A-60F7-6C32-6755-823157EF1091}"/>
              </a:ext>
            </a:extLst>
          </p:cNvPr>
          <p:cNvSpPr/>
          <p:nvPr/>
        </p:nvSpPr>
        <p:spPr>
          <a:xfrm>
            <a:off x="6391030" y="3712269"/>
            <a:ext cx="189374" cy="259954"/>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FB3C9DBB-C864-4F2C-C5D9-092E6F4C7D86}"/>
              </a:ext>
            </a:extLst>
          </p:cNvPr>
          <p:cNvSpPr/>
          <p:nvPr/>
        </p:nvSpPr>
        <p:spPr>
          <a:xfrm>
            <a:off x="3367760" y="2924523"/>
            <a:ext cx="189374" cy="265256"/>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CCFE3D6F-2CFA-1BEB-EF4B-293C21B9242C}"/>
              </a:ext>
            </a:extLst>
          </p:cNvPr>
          <p:cNvSpPr/>
          <p:nvPr/>
        </p:nvSpPr>
        <p:spPr>
          <a:xfrm>
            <a:off x="3503432" y="2924523"/>
            <a:ext cx="189374" cy="265256"/>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8642839F-B074-674C-7FF2-B7DB9BCDC3CF}"/>
              </a:ext>
            </a:extLst>
          </p:cNvPr>
          <p:cNvSpPr/>
          <p:nvPr/>
        </p:nvSpPr>
        <p:spPr>
          <a:xfrm>
            <a:off x="3447316" y="2585195"/>
            <a:ext cx="189374" cy="262236"/>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15E035BD-0845-60CB-4038-87FAFA050E2C}"/>
              </a:ext>
            </a:extLst>
          </p:cNvPr>
          <p:cNvSpPr/>
          <p:nvPr/>
        </p:nvSpPr>
        <p:spPr>
          <a:xfrm>
            <a:off x="3582988" y="2585195"/>
            <a:ext cx="189374" cy="262236"/>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7EEC718-068E-AF3A-2F5C-DD8475152B88}"/>
              </a:ext>
            </a:extLst>
          </p:cNvPr>
          <p:cNvSpPr/>
          <p:nvPr/>
        </p:nvSpPr>
        <p:spPr>
          <a:xfrm>
            <a:off x="3512463" y="2235406"/>
            <a:ext cx="189374" cy="261525"/>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45551A6C-2B64-D3AF-F2BD-D412446C2FD4}"/>
              </a:ext>
            </a:extLst>
          </p:cNvPr>
          <p:cNvSpPr/>
          <p:nvPr/>
        </p:nvSpPr>
        <p:spPr>
          <a:xfrm>
            <a:off x="3648135" y="2235406"/>
            <a:ext cx="189374" cy="261525"/>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157FEB10-7DCE-4EFF-CC14-CE7A8EAE3009}"/>
              </a:ext>
            </a:extLst>
          </p:cNvPr>
          <p:cNvSpPr/>
          <p:nvPr/>
        </p:nvSpPr>
        <p:spPr>
          <a:xfrm>
            <a:off x="3073697" y="4402373"/>
            <a:ext cx="189374" cy="253755"/>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CFCBC932-06DE-EAA3-92AB-4FD4A404B36A}"/>
              </a:ext>
            </a:extLst>
          </p:cNvPr>
          <p:cNvSpPr/>
          <p:nvPr/>
        </p:nvSpPr>
        <p:spPr>
          <a:xfrm>
            <a:off x="3209369" y="4402373"/>
            <a:ext cx="189374" cy="253755"/>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19BC883A-FA5E-85F9-F2BE-F94C15C37007}"/>
              </a:ext>
            </a:extLst>
          </p:cNvPr>
          <p:cNvSpPr/>
          <p:nvPr/>
        </p:nvSpPr>
        <p:spPr>
          <a:xfrm>
            <a:off x="3153253" y="4059941"/>
            <a:ext cx="189374" cy="253755"/>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FB002503-1768-8239-5648-C4703BE3FDFA}"/>
              </a:ext>
            </a:extLst>
          </p:cNvPr>
          <p:cNvSpPr/>
          <p:nvPr/>
        </p:nvSpPr>
        <p:spPr>
          <a:xfrm>
            <a:off x="3288925" y="4059941"/>
            <a:ext cx="189374" cy="253755"/>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E17F94C5-3E46-E6CC-BFD6-E6D48C674D4A}"/>
              </a:ext>
            </a:extLst>
          </p:cNvPr>
          <p:cNvSpPr/>
          <p:nvPr/>
        </p:nvSpPr>
        <p:spPr>
          <a:xfrm>
            <a:off x="3218400" y="3711692"/>
            <a:ext cx="189374" cy="263993"/>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272A6392-0DD4-E7E9-BC03-F3F709E0E70E}"/>
              </a:ext>
            </a:extLst>
          </p:cNvPr>
          <p:cNvSpPr/>
          <p:nvPr/>
        </p:nvSpPr>
        <p:spPr>
          <a:xfrm>
            <a:off x="3354072" y="3711692"/>
            <a:ext cx="189374" cy="263993"/>
          </a:xfrm>
          <a:custGeom>
            <a:avLst/>
            <a:gdLst>
              <a:gd name="connsiteX0" fmla="*/ 70662 w 189374"/>
              <a:gd name="connsiteY0" fmla="*/ 0 h 260246"/>
              <a:gd name="connsiteX1" fmla="*/ 0 w 189374"/>
              <a:gd name="connsiteY1" fmla="*/ 0 h 260246"/>
              <a:gd name="connsiteX2" fmla="*/ 118712 w 189374"/>
              <a:gd name="connsiteY2" fmla="*/ 130123 h 260246"/>
              <a:gd name="connsiteX3" fmla="*/ 0 w 189374"/>
              <a:gd name="connsiteY3" fmla="*/ 260247 h 260246"/>
              <a:gd name="connsiteX4" fmla="*/ 70662 w 189374"/>
              <a:gd name="connsiteY4" fmla="*/ 260247 h 260246"/>
              <a:gd name="connsiteX5" fmla="*/ 189374 w 189374"/>
              <a:gd name="connsiteY5" fmla="*/ 130123 h 260246"/>
              <a:gd name="connsiteX6" fmla="*/ 70662 w 189374"/>
              <a:gd name="connsiteY6" fmla="*/ 0 h 2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74" h="260246">
                <a:moveTo>
                  <a:pt x="70662" y="0"/>
                </a:moveTo>
                <a:lnTo>
                  <a:pt x="0" y="0"/>
                </a:lnTo>
                <a:lnTo>
                  <a:pt x="118712" y="130123"/>
                </a:lnTo>
                <a:lnTo>
                  <a:pt x="0" y="260247"/>
                </a:lnTo>
                <a:lnTo>
                  <a:pt x="70662" y="260247"/>
                </a:lnTo>
                <a:lnTo>
                  <a:pt x="189374" y="130123"/>
                </a:lnTo>
                <a:lnTo>
                  <a:pt x="70662" y="0"/>
                </a:lnTo>
                <a:close/>
              </a:path>
            </a:pathLst>
          </a:custGeom>
          <a:solidFill>
            <a:srgbClr val="FBFF8D"/>
          </a:solidFill>
          <a:ln w="5556" cap="flat">
            <a:noFill/>
            <a:prstDash val="solid"/>
            <a:miter/>
          </a:ln>
          <a:effectLst>
            <a:outerShdw blurRad="50800" dist="38100" dir="2700000" algn="tl" rotWithShape="0">
              <a:prstClr val="black">
                <a:alpha val="40000"/>
              </a:prst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black and white rectangle with white text&#10;&#10;Description automatically generated">
            <a:extLst>
              <a:ext uri="{FF2B5EF4-FFF2-40B4-BE49-F238E27FC236}">
                <a16:creationId xmlns:a16="http://schemas.microsoft.com/office/drawing/2014/main" id="{D90EA2B3-396F-0791-35E2-1A37534B3938}"/>
              </a:ext>
            </a:extLst>
          </p:cNvPr>
          <p:cNvPicPr>
            <a:picLocks noChangeAspect="1"/>
          </p:cNvPicPr>
          <p:nvPr/>
        </p:nvPicPr>
        <p:blipFill>
          <a:blip r:embed="rId4">
            <a:extLst>
              <a:ext uri="{28A0092B-C50C-407E-A947-70E740481C1C}">
                <a14:useLocalDpi xmlns:a14="http://schemas.microsoft.com/office/drawing/2010/main" val="0"/>
              </a:ext>
            </a:extLst>
          </a:blip>
          <a:srcRect r="75692" b="-14903"/>
          <a:stretch/>
        </p:blipFill>
        <p:spPr>
          <a:xfrm>
            <a:off x="9168981" y="166874"/>
            <a:ext cx="496930" cy="475267"/>
          </a:xfrm>
          <a:prstGeom prst="rect">
            <a:avLst/>
          </a:prstGeom>
        </p:spPr>
      </p:pic>
    </p:spTree>
    <p:extLst>
      <p:ext uri="{BB962C8B-B14F-4D97-AF65-F5344CB8AC3E}">
        <p14:creationId xmlns:p14="http://schemas.microsoft.com/office/powerpoint/2010/main" val="5761046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509</Words>
  <Application>Microsoft Office PowerPoint</Application>
  <PresentationFormat>A4-Papier (210 x 297 mm)</PresentationFormat>
  <Paragraphs>91</Paragraphs>
  <Slides>3</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vt:i4>
      </vt:variant>
    </vt:vector>
  </HeadingPairs>
  <TitlesOfParts>
    <vt:vector size="11" baseType="lpstr">
      <vt:lpstr>Lato Semibold</vt:lpstr>
      <vt:lpstr>Calibri Light</vt:lpstr>
      <vt:lpstr>Aptos</vt:lpstr>
      <vt:lpstr>Montserrat Medium</vt:lpstr>
      <vt:lpstr>Calibri</vt:lpstr>
      <vt:lpstr>Montserrat SemiBold</vt:lpstr>
      <vt:lpstr>Arial</vt:lpstr>
      <vt:lpstr>Office Theme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Schiebel</dc:creator>
  <cp:lastModifiedBy>Chris Schiebel</cp:lastModifiedBy>
  <cp:revision>27</cp:revision>
  <dcterms:created xsi:type="dcterms:W3CDTF">2023-04-12T16:53:56Z</dcterms:created>
  <dcterms:modified xsi:type="dcterms:W3CDTF">2025-09-05T06:19:55Z</dcterms:modified>
</cp:coreProperties>
</file>